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1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2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3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4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6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7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39" r:id="rId3"/>
    <p:sldMasterId id="2147483811" r:id="rId4"/>
    <p:sldMasterId id="2147483835" r:id="rId5"/>
    <p:sldMasterId id="2147483895" r:id="rId6"/>
    <p:sldMasterId id="2147484079" r:id="rId7"/>
    <p:sldMasterId id="2147484093" r:id="rId8"/>
    <p:sldMasterId id="2147484269" r:id="rId9"/>
    <p:sldMasterId id="2147484283" r:id="rId10"/>
    <p:sldMasterId id="2147484295" r:id="rId11"/>
    <p:sldMasterId id="2147484299" r:id="rId12"/>
    <p:sldMasterId id="2147484311" r:id="rId13"/>
    <p:sldMasterId id="2147484323" r:id="rId14"/>
    <p:sldMasterId id="2147484335" r:id="rId15"/>
    <p:sldMasterId id="2147484359" r:id="rId16"/>
    <p:sldMasterId id="2147484371" r:id="rId17"/>
    <p:sldMasterId id="2147484383" r:id="rId18"/>
  </p:sldMasterIdLst>
  <p:notesMasterIdLst>
    <p:notesMasterId r:id="rId73"/>
  </p:notesMasterIdLst>
  <p:sldIdLst>
    <p:sldId id="420" r:id="rId19"/>
    <p:sldId id="717" r:id="rId20"/>
    <p:sldId id="718" r:id="rId21"/>
    <p:sldId id="719" r:id="rId22"/>
    <p:sldId id="703" r:id="rId23"/>
    <p:sldId id="722" r:id="rId24"/>
    <p:sldId id="720" r:id="rId25"/>
    <p:sldId id="724" r:id="rId26"/>
    <p:sldId id="726" r:id="rId27"/>
    <p:sldId id="748" r:id="rId28"/>
    <p:sldId id="749" r:id="rId29"/>
    <p:sldId id="750" r:id="rId30"/>
    <p:sldId id="725" r:id="rId31"/>
    <p:sldId id="729" r:id="rId32"/>
    <p:sldId id="730" r:id="rId33"/>
    <p:sldId id="728" r:id="rId34"/>
    <p:sldId id="731" r:id="rId35"/>
    <p:sldId id="733" r:id="rId36"/>
    <p:sldId id="739" r:id="rId37"/>
    <p:sldId id="732" r:id="rId38"/>
    <p:sldId id="740" r:id="rId39"/>
    <p:sldId id="734" r:id="rId40"/>
    <p:sldId id="735" r:id="rId41"/>
    <p:sldId id="772" r:id="rId42"/>
    <p:sldId id="736" r:id="rId43"/>
    <p:sldId id="773" r:id="rId44"/>
    <p:sldId id="738" r:id="rId45"/>
    <p:sldId id="774" r:id="rId46"/>
    <p:sldId id="737" r:id="rId47"/>
    <p:sldId id="741" r:id="rId48"/>
    <p:sldId id="746" r:id="rId49"/>
    <p:sldId id="751" r:id="rId50"/>
    <p:sldId id="745" r:id="rId51"/>
    <p:sldId id="752" r:id="rId52"/>
    <p:sldId id="753" r:id="rId53"/>
    <p:sldId id="765" r:id="rId54"/>
    <p:sldId id="754" r:id="rId55"/>
    <p:sldId id="763" r:id="rId56"/>
    <p:sldId id="764" r:id="rId57"/>
    <p:sldId id="755" r:id="rId58"/>
    <p:sldId id="747" r:id="rId59"/>
    <p:sldId id="756" r:id="rId60"/>
    <p:sldId id="757" r:id="rId61"/>
    <p:sldId id="775" r:id="rId62"/>
    <p:sldId id="758" r:id="rId63"/>
    <p:sldId id="759" r:id="rId64"/>
    <p:sldId id="760" r:id="rId65"/>
    <p:sldId id="761" r:id="rId66"/>
    <p:sldId id="768" r:id="rId67"/>
    <p:sldId id="766" r:id="rId68"/>
    <p:sldId id="776" r:id="rId69"/>
    <p:sldId id="777" r:id="rId70"/>
    <p:sldId id="767" r:id="rId71"/>
    <p:sldId id="770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53B"/>
    <a:srgbClr val="1E2D53"/>
    <a:srgbClr val="C01B00"/>
    <a:srgbClr val="29A1BB"/>
    <a:srgbClr val="C10534"/>
    <a:srgbClr val="BF5159"/>
    <a:srgbClr val="0E6D87"/>
    <a:srgbClr val="72A1FF"/>
    <a:srgbClr val="FFA697"/>
    <a:srgbClr val="557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7"/>
    <p:restoredTop sz="89365" autoAdjust="0"/>
  </p:normalViewPr>
  <p:slideViewPr>
    <p:cSldViewPr>
      <p:cViewPr varScale="1">
        <p:scale>
          <a:sx n="103" d="100"/>
          <a:sy n="103" d="100"/>
        </p:scale>
        <p:origin x="7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2E38E-1CE7-4E8F-99A5-573EFEE53D2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1B12A-09BA-4142-9B30-ACAB8A18F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0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62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9839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89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19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96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4628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559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784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27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3731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31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91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7350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61553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39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0151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7584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34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4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168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8244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98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C0B58-2045-4EC1-BECD-31DF6B15A9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12983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3509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53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6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7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83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912983" eaLnBrk="0" hangingPunct="0">
                <a:defRPr/>
              </a:pPr>
              <a:t>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29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B12A-09BA-4142-9B30-ACAB8A18F60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6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8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361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374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190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636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577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995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693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787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6813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438543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638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23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82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82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90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1712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1717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268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463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83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235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159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829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008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66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55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02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095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478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950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165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4174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4344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0271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907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49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9141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7728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686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154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42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9305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02261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4263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383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73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67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047094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6215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438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755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9804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858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0848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891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944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972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98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2955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89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4773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66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6249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102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631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912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287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739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0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11636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8671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886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8751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1971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522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2139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266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757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5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99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7922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7468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5349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719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306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9028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9847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595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1417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0839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19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3675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3273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5094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9118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1752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1625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08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32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70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39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52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836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3131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622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48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00268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4132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840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41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078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990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2913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918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86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2949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0785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76467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117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987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2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4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43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3886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04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729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26" y="1143259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81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210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16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08845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02906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542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49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370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095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912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0520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381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79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>
            <a:normAutofit/>
          </a:bodyPr>
          <a:lstStyle>
            <a:lvl1pPr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2600" b="1" kern="1200" dirty="0">
                <a:solidFill>
                  <a:srgbClr val="00206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>
            <a:lvl1pPr marL="666750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lang="en-US" sz="22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>
              <a:defRPr lang="en-US" sz="2000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1066800" lvl="1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r>
              <a:rPr lang="en-US" dirty="0"/>
              <a:t>Second level</a:t>
            </a:r>
          </a:p>
          <a:p>
            <a:pPr marL="1466850" lvl="2" indent="-376238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pitchFamily="34" charset="0"/>
              <a:buChar char="–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387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207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08643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70614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198" y="1143361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7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28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D91B1-33CA-4797-A486-4DE301FD04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29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AF1CB-1821-450A-B919-7EF8CD8B3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0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608D5-5A09-4BE9-BEE7-876000EC1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01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E77ED-2508-4868-97A9-CFB16D3A0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02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B3E54-8904-4621-B1AF-704DC13E29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766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23064-0685-4867-B612-832D43C7FE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4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6002-8091-4484-A916-42F338C718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97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BCB3C-A7FD-45C4-B386-BFD0168F88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17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81B2A-FCEE-4CB2-8DE6-684F62281B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76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0CB6-2378-4DAA-A158-D04718ED2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84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97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DD8F-6C0C-4267-AE63-5BDD89AE3E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258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BA262-D723-4A65-8E74-3F5C3268E0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16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737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EFE5E-E125-44A4-BC80-E1C25214C3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533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47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666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43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6603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88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88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3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3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907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858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03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133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641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74" indent="0" algn="ctr">
              <a:buNone/>
              <a:defRPr/>
            </a:lvl2pPr>
            <a:lvl3pPr marL="913544" indent="0" algn="ctr">
              <a:buNone/>
              <a:defRPr/>
            </a:lvl3pPr>
            <a:lvl4pPr marL="1370319" indent="0" algn="ctr">
              <a:buNone/>
              <a:defRPr/>
            </a:lvl4pPr>
            <a:lvl5pPr marL="1827089" indent="0" algn="ctr">
              <a:buNone/>
              <a:defRPr/>
            </a:lvl5pPr>
            <a:lvl6pPr marL="2283864" indent="0" algn="ctr">
              <a:buNone/>
              <a:defRPr/>
            </a:lvl6pPr>
            <a:lvl7pPr marL="2740634" indent="0" algn="ctr">
              <a:buNone/>
              <a:defRPr/>
            </a:lvl7pPr>
            <a:lvl8pPr marL="3197408" indent="0" algn="ctr">
              <a:buNone/>
              <a:defRPr/>
            </a:lvl8pPr>
            <a:lvl9pPr marL="365417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5810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73684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74" indent="0">
              <a:buNone/>
              <a:defRPr sz="1800"/>
            </a:lvl2pPr>
            <a:lvl3pPr marL="913544" indent="0">
              <a:buNone/>
              <a:defRPr sz="1600"/>
            </a:lvl3pPr>
            <a:lvl4pPr marL="1370319" indent="0">
              <a:buNone/>
              <a:defRPr sz="1400"/>
            </a:lvl4pPr>
            <a:lvl5pPr marL="1827089" indent="0">
              <a:buNone/>
              <a:defRPr sz="1400"/>
            </a:lvl5pPr>
            <a:lvl6pPr marL="2283864" indent="0">
              <a:buNone/>
              <a:defRPr sz="1400"/>
            </a:lvl6pPr>
            <a:lvl7pPr marL="2740634" indent="0">
              <a:buNone/>
              <a:defRPr sz="1400"/>
            </a:lvl7pPr>
            <a:lvl8pPr marL="3197408" indent="0">
              <a:buNone/>
              <a:defRPr sz="1400"/>
            </a:lvl8pPr>
            <a:lvl9pPr marL="36541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48676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9845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74" indent="0">
              <a:buNone/>
              <a:defRPr sz="2000" b="1"/>
            </a:lvl2pPr>
            <a:lvl3pPr marL="913544" indent="0">
              <a:buNone/>
              <a:defRPr sz="1800" b="1"/>
            </a:lvl3pPr>
            <a:lvl4pPr marL="1370319" indent="0">
              <a:buNone/>
              <a:defRPr sz="1600" b="1"/>
            </a:lvl4pPr>
            <a:lvl5pPr marL="1827089" indent="0">
              <a:buNone/>
              <a:defRPr sz="1600" b="1"/>
            </a:lvl5pPr>
            <a:lvl6pPr marL="2283864" indent="0">
              <a:buNone/>
              <a:defRPr sz="1600" b="1"/>
            </a:lvl6pPr>
            <a:lvl7pPr marL="2740634" indent="0">
              <a:buNone/>
              <a:defRPr sz="1600" b="1"/>
            </a:lvl7pPr>
            <a:lvl8pPr marL="3197408" indent="0">
              <a:buNone/>
              <a:defRPr sz="1600" b="1"/>
            </a:lvl8pPr>
            <a:lvl9pPr marL="36541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4242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48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102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47894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20929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74" indent="0">
              <a:buNone/>
              <a:defRPr sz="2800"/>
            </a:lvl2pPr>
            <a:lvl3pPr marL="913544" indent="0">
              <a:buNone/>
              <a:defRPr sz="2400"/>
            </a:lvl3pPr>
            <a:lvl4pPr marL="1370319" indent="0">
              <a:buNone/>
              <a:defRPr sz="2000"/>
            </a:lvl4pPr>
            <a:lvl5pPr marL="1827089" indent="0">
              <a:buNone/>
              <a:defRPr sz="2000"/>
            </a:lvl5pPr>
            <a:lvl6pPr marL="2283864" indent="0">
              <a:buNone/>
              <a:defRPr sz="2000"/>
            </a:lvl6pPr>
            <a:lvl7pPr marL="2740634" indent="0">
              <a:buNone/>
              <a:defRPr sz="2000"/>
            </a:lvl7pPr>
            <a:lvl8pPr marL="3197408" indent="0">
              <a:buNone/>
              <a:defRPr sz="2000"/>
            </a:lvl8pPr>
            <a:lvl9pPr marL="365417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74" indent="0">
              <a:buNone/>
              <a:defRPr sz="1200"/>
            </a:lvl2pPr>
            <a:lvl3pPr marL="913544" indent="0">
              <a:buNone/>
              <a:defRPr sz="1000"/>
            </a:lvl3pPr>
            <a:lvl4pPr marL="1370319" indent="0">
              <a:buNone/>
              <a:defRPr sz="900"/>
            </a:lvl4pPr>
            <a:lvl5pPr marL="1827089" indent="0">
              <a:buNone/>
              <a:defRPr sz="900"/>
            </a:lvl5pPr>
            <a:lvl6pPr marL="2283864" indent="0">
              <a:buNone/>
              <a:defRPr sz="900"/>
            </a:lvl6pPr>
            <a:lvl7pPr marL="2740634" indent="0">
              <a:buNone/>
              <a:defRPr sz="900"/>
            </a:lvl7pPr>
            <a:lvl8pPr marL="3197408" indent="0">
              <a:buNone/>
              <a:defRPr sz="900"/>
            </a:lvl8pPr>
            <a:lvl9pPr marL="36541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5077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1187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82563"/>
            <a:ext cx="27432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563"/>
            <a:ext cx="80264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0703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772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85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041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656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5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6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B158-2605-42C6-BA0A-CF8FF36FF42D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6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6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388D2-1003-4C73-89EB-457C23DEC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70365-3DA0-4FBA-8B19-809774A0B6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B46B-3FD8-46B2-A7C1-EAF4012AEF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8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43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2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6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3F0F-F506-4C53-BF39-ED7D02AD2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99DA-F1CE-4B5E-A1EA-1789200518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8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5B0F9-7A6D-4CF1-AB19-725491D7DB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BE553-ABE2-4DA9-85B8-F66F5C3A8E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7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07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3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19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54" tIns="45678" rIns="91354" bIns="45678" anchor="ctr"/>
          <a:lstStyle/>
          <a:p>
            <a:pPr algn="ctr">
              <a:defRPr/>
            </a:pPr>
            <a:endParaRPr lang="en-US" sz="1800">
              <a:solidFill>
                <a:srgbClr val="000000"/>
              </a:solidFill>
              <a:latin typeface="Symbol" charset="2"/>
              <a:ea typeface="ＭＳ Ｐゴシック" charset="-128"/>
              <a:cs typeface="Arial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00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7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54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31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708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7080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MS PGothic" pitchFamily="34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508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E921EB-A704-48FE-99F3-1577746CE970}" type="slidenum">
              <a:rPr 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634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  <p:sldLayoutId id="2147484091" r:id="rId12"/>
    <p:sldLayoutId id="214748409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E104-56BB-F542-9F83-2E009CD983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2484-0A33-104D-B112-9072A75F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0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82563"/>
            <a:ext cx="10972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9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+mj-lt"/>
          <a:ea typeface="ＭＳ Ｐゴシック" charset="0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ea typeface="ＭＳ Ｐゴシック" charset="0"/>
          <a:cs typeface="ＭＳ Ｐゴシック" charset="-128"/>
        </a:defRPr>
      </a:lvl5pPr>
      <a:lvl6pPr marL="456774" algn="ctr" rtl="0" fontAlgn="base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6pPr>
      <a:lvl7pPr marL="913544" algn="ctr" rtl="0" fontAlgn="base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7pPr>
      <a:lvl8pPr marL="1370319" algn="ctr" rtl="0" fontAlgn="base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8pPr>
      <a:lvl9pPr marL="1827089" algn="ctr" rtl="0" fontAlgn="base">
        <a:spcBef>
          <a:spcPct val="0"/>
        </a:spcBef>
        <a:spcAft>
          <a:spcPct val="0"/>
        </a:spcAft>
        <a:defRPr sz="2000" b="1">
          <a:solidFill>
            <a:srgbClr val="212179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2248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9022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5793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2564" indent="-2283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7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4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1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8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86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34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408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179" algn="l" defTabSz="9135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5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9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itchFamily="34" charset="-128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524127" y="1905000"/>
            <a:ext cx="5391276" cy="1219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Professor Raj Chetty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Head Section Leader Rebecca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ＭＳ Ｐゴシック" pitchFamily="34" charset="-128"/>
              </a:rPr>
              <a:t>Toseland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381130"/>
            <a:ext cx="9144000" cy="126188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Using Big Data To Solve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itchFamily="34" charset="-128"/>
                <a:cs typeface="Helvetica" panose="020B0604020202020204" pitchFamily="34" charset="0"/>
              </a:rPr>
              <a:t>Economic and Social Problems</a:t>
            </a:r>
          </a:p>
        </p:txBody>
      </p:sp>
      <p:pic>
        <p:nvPicPr>
          <p:cNvPr id="7" name="Picture 2" descr="http://www.fau.edu/eop/j0430642.jpg"/>
          <p:cNvPicPr>
            <a:picLocks noChangeAspect="1" noChangeArrowheads="1"/>
          </p:cNvPicPr>
          <p:nvPr/>
        </p:nvPicPr>
        <p:blipFill rotWithShape="1">
          <a:blip r:embed="rId3"/>
          <a:srcRect t="32961" b="20306"/>
          <a:stretch/>
        </p:blipFill>
        <p:spPr bwMode="auto">
          <a:xfrm>
            <a:off x="52" y="3065741"/>
            <a:ext cx="12191999" cy="37925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335667" y="2883830"/>
            <a:ext cx="19239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mss10"/>
                <a:ea typeface="+mn-ea"/>
                <a:cs typeface="CMU Bright" panose="02000603000000000000" pitchFamily="2" charset="0"/>
              </a:rPr>
              <a:t>Photo Credit: Florida Atlantic University</a:t>
            </a:r>
          </a:p>
        </p:txBody>
      </p:sp>
    </p:spTree>
    <p:extLst>
      <p:ext uri="{BB962C8B-B14F-4D97-AF65-F5344CB8AC3E}">
        <p14:creationId xmlns:p14="http://schemas.microsoft.com/office/powerpoint/2010/main" val="24431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33600" y="5935870"/>
            <a:ext cx="7798755" cy="8459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Professor of Economics, Harvard University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Co-Author of </a:t>
            </a:r>
            <a:r>
              <a:rPr lang="en-US" sz="1800" i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Scarcity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MacArthur “Genius”</a:t>
            </a:r>
            <a:endParaRPr lang="en-US" sz="1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90714"/>
            <a:ext cx="8610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Tuesday: Guest Lecture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Sendhil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Mullainathan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7"/>
          <a:stretch/>
        </p:blipFill>
        <p:spPr>
          <a:xfrm>
            <a:off x="3650153" y="1219200"/>
            <a:ext cx="4960447" cy="43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57400" y="5935870"/>
            <a:ext cx="7798755" cy="8459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Professor of Economics, Stanford University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Recipient of the John Bates Clark Medal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28800" y="90714"/>
            <a:ext cx="8763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Thursday: Guest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by Matthew </a:t>
            </a:r>
            <a:r>
              <a:rPr lang="en-US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Gentzkow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gentzkow_head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03" y="1143000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89535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Primary methodological theme of remaining lectures: applications of machine learning to prediction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Today: discrimination and criminal justice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Next Tuesday: guest lecture by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Sendhil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Mullainathan on using big data for prediction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Next Thursday: lecture by Matt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Gentzkow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on political polarization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Tuesday June 6: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Concluding lecture and review of methods by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Rebecca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of Remaining Lectures</a:t>
            </a:r>
          </a:p>
        </p:txBody>
      </p:sp>
    </p:spTree>
    <p:extLst>
      <p:ext uri="{BB962C8B-B14F-4D97-AF65-F5344CB8AC3E}">
        <p14:creationId xmlns:p14="http://schemas.microsoft.com/office/powerpoint/2010/main" val="35305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2560638"/>
            <a:ext cx="9144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 and Criminal Justice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4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381125" y="0"/>
            <a:ext cx="942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74775" y="-6350"/>
            <a:ext cx="9442450" cy="687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81125" y="6350"/>
            <a:ext cx="9423400" cy="685165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278063" y="628650"/>
            <a:ext cx="8321675" cy="526415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78063" y="4749800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278063" y="3754438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278063" y="2760663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278063" y="1771650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278063" y="777875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2432050" y="2989263"/>
            <a:ext cx="8018463" cy="661988"/>
          </a:xfrm>
          <a:custGeom>
            <a:avLst/>
            <a:gdLst>
              <a:gd name="T0" fmla="*/ 0 w 1403"/>
              <a:gd name="T1" fmla="*/ 27 h 116"/>
              <a:gd name="T2" fmla="*/ 37 w 1403"/>
              <a:gd name="T3" fmla="*/ 26 h 116"/>
              <a:gd name="T4" fmla="*/ 75 w 1403"/>
              <a:gd name="T5" fmla="*/ 20 h 116"/>
              <a:gd name="T6" fmla="*/ 113 w 1403"/>
              <a:gd name="T7" fmla="*/ 62 h 116"/>
              <a:gd name="T8" fmla="*/ 151 w 1403"/>
              <a:gd name="T9" fmla="*/ 30 h 116"/>
              <a:gd name="T10" fmla="*/ 189 w 1403"/>
              <a:gd name="T11" fmla="*/ 38 h 116"/>
              <a:gd name="T12" fmla="*/ 227 w 1403"/>
              <a:gd name="T13" fmla="*/ 83 h 116"/>
              <a:gd name="T14" fmla="*/ 265 w 1403"/>
              <a:gd name="T15" fmla="*/ 70 h 116"/>
              <a:gd name="T16" fmla="*/ 303 w 1403"/>
              <a:gd name="T17" fmla="*/ 88 h 116"/>
              <a:gd name="T18" fmla="*/ 341 w 1403"/>
              <a:gd name="T19" fmla="*/ 50 h 116"/>
              <a:gd name="T20" fmla="*/ 379 w 1403"/>
              <a:gd name="T21" fmla="*/ 96 h 116"/>
              <a:gd name="T22" fmla="*/ 417 w 1403"/>
              <a:gd name="T23" fmla="*/ 81 h 116"/>
              <a:gd name="T24" fmla="*/ 455 w 1403"/>
              <a:gd name="T25" fmla="*/ 63 h 116"/>
              <a:gd name="T26" fmla="*/ 493 w 1403"/>
              <a:gd name="T27" fmla="*/ 66 h 116"/>
              <a:gd name="T28" fmla="*/ 530 w 1403"/>
              <a:gd name="T29" fmla="*/ 51 h 116"/>
              <a:gd name="T30" fmla="*/ 568 w 1403"/>
              <a:gd name="T31" fmla="*/ 80 h 116"/>
              <a:gd name="T32" fmla="*/ 606 w 1403"/>
              <a:gd name="T33" fmla="*/ 89 h 116"/>
              <a:gd name="T34" fmla="*/ 644 w 1403"/>
              <a:gd name="T35" fmla="*/ 116 h 116"/>
              <a:gd name="T36" fmla="*/ 682 w 1403"/>
              <a:gd name="T37" fmla="*/ 89 h 116"/>
              <a:gd name="T38" fmla="*/ 720 w 1403"/>
              <a:gd name="T39" fmla="*/ 28 h 116"/>
              <a:gd name="T40" fmla="*/ 758 w 1403"/>
              <a:gd name="T41" fmla="*/ 21 h 116"/>
              <a:gd name="T42" fmla="*/ 796 w 1403"/>
              <a:gd name="T43" fmla="*/ 12 h 116"/>
              <a:gd name="T44" fmla="*/ 834 w 1403"/>
              <a:gd name="T45" fmla="*/ 16 h 116"/>
              <a:gd name="T46" fmla="*/ 872 w 1403"/>
              <a:gd name="T47" fmla="*/ 53 h 116"/>
              <a:gd name="T48" fmla="*/ 910 w 1403"/>
              <a:gd name="T49" fmla="*/ 2 h 116"/>
              <a:gd name="T50" fmla="*/ 948 w 1403"/>
              <a:gd name="T51" fmla="*/ 0 h 116"/>
              <a:gd name="T52" fmla="*/ 985 w 1403"/>
              <a:gd name="T53" fmla="*/ 43 h 116"/>
              <a:gd name="T54" fmla="*/ 1023 w 1403"/>
              <a:gd name="T55" fmla="*/ 1 h 116"/>
              <a:gd name="T56" fmla="*/ 1061 w 1403"/>
              <a:gd name="T57" fmla="*/ 27 h 116"/>
              <a:gd name="T58" fmla="*/ 1099 w 1403"/>
              <a:gd name="T59" fmla="*/ 45 h 116"/>
              <a:gd name="T60" fmla="*/ 1137 w 1403"/>
              <a:gd name="T61" fmla="*/ 73 h 116"/>
              <a:gd name="T62" fmla="*/ 1175 w 1403"/>
              <a:gd name="T63" fmla="*/ 56 h 116"/>
              <a:gd name="T64" fmla="*/ 1213 w 1403"/>
              <a:gd name="T65" fmla="*/ 25 h 116"/>
              <a:gd name="T66" fmla="*/ 1251 w 1403"/>
              <a:gd name="T67" fmla="*/ 36 h 116"/>
              <a:gd name="T68" fmla="*/ 1289 w 1403"/>
              <a:gd name="T69" fmla="*/ 45 h 116"/>
              <a:gd name="T70" fmla="*/ 1327 w 1403"/>
              <a:gd name="T71" fmla="*/ 33 h 116"/>
              <a:gd name="T72" fmla="*/ 1365 w 1403"/>
              <a:gd name="T73" fmla="*/ 66 h 116"/>
              <a:gd name="T74" fmla="*/ 1403 w 1403"/>
              <a:gd name="T75" fmla="*/ 2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3" h="116">
                <a:moveTo>
                  <a:pt x="0" y="27"/>
                </a:moveTo>
                <a:lnTo>
                  <a:pt x="37" y="26"/>
                </a:lnTo>
                <a:lnTo>
                  <a:pt x="75" y="20"/>
                </a:lnTo>
                <a:lnTo>
                  <a:pt x="113" y="62"/>
                </a:lnTo>
                <a:lnTo>
                  <a:pt x="151" y="30"/>
                </a:lnTo>
                <a:lnTo>
                  <a:pt x="189" y="38"/>
                </a:lnTo>
                <a:lnTo>
                  <a:pt x="227" y="83"/>
                </a:lnTo>
                <a:lnTo>
                  <a:pt x="265" y="70"/>
                </a:lnTo>
                <a:lnTo>
                  <a:pt x="303" y="88"/>
                </a:lnTo>
                <a:lnTo>
                  <a:pt x="341" y="50"/>
                </a:lnTo>
                <a:lnTo>
                  <a:pt x="379" y="96"/>
                </a:lnTo>
                <a:lnTo>
                  <a:pt x="417" y="81"/>
                </a:lnTo>
                <a:lnTo>
                  <a:pt x="455" y="63"/>
                </a:lnTo>
                <a:lnTo>
                  <a:pt x="493" y="66"/>
                </a:lnTo>
                <a:lnTo>
                  <a:pt x="530" y="51"/>
                </a:lnTo>
                <a:lnTo>
                  <a:pt x="568" y="80"/>
                </a:lnTo>
                <a:lnTo>
                  <a:pt x="606" y="89"/>
                </a:lnTo>
                <a:lnTo>
                  <a:pt x="644" y="116"/>
                </a:lnTo>
                <a:lnTo>
                  <a:pt x="682" y="89"/>
                </a:lnTo>
                <a:lnTo>
                  <a:pt x="720" y="28"/>
                </a:lnTo>
                <a:lnTo>
                  <a:pt x="758" y="21"/>
                </a:lnTo>
                <a:lnTo>
                  <a:pt x="796" y="12"/>
                </a:lnTo>
                <a:lnTo>
                  <a:pt x="834" y="16"/>
                </a:lnTo>
                <a:lnTo>
                  <a:pt x="872" y="53"/>
                </a:lnTo>
                <a:lnTo>
                  <a:pt x="910" y="2"/>
                </a:lnTo>
                <a:lnTo>
                  <a:pt x="948" y="0"/>
                </a:lnTo>
                <a:lnTo>
                  <a:pt x="985" y="43"/>
                </a:lnTo>
                <a:lnTo>
                  <a:pt x="1023" y="1"/>
                </a:lnTo>
                <a:lnTo>
                  <a:pt x="1061" y="27"/>
                </a:lnTo>
                <a:lnTo>
                  <a:pt x="1099" y="45"/>
                </a:lnTo>
                <a:lnTo>
                  <a:pt x="1137" y="73"/>
                </a:lnTo>
                <a:lnTo>
                  <a:pt x="1175" y="56"/>
                </a:lnTo>
                <a:lnTo>
                  <a:pt x="1213" y="25"/>
                </a:lnTo>
                <a:lnTo>
                  <a:pt x="1251" y="36"/>
                </a:lnTo>
                <a:lnTo>
                  <a:pt x="1289" y="45"/>
                </a:lnTo>
                <a:lnTo>
                  <a:pt x="1327" y="33"/>
                </a:lnTo>
                <a:lnTo>
                  <a:pt x="1365" y="66"/>
                </a:lnTo>
                <a:lnTo>
                  <a:pt x="1403" y="26"/>
                </a:lnTo>
              </a:path>
            </a:pathLst>
          </a:custGeom>
          <a:noFill/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2381250" y="3092450"/>
            <a:ext cx="103188" cy="101600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592388" y="3086100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2809875" y="3051175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3027363" y="3292475"/>
            <a:ext cx="103188" cy="101600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244850" y="3108325"/>
            <a:ext cx="101600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3460750" y="3154363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678238" y="3411538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3895725" y="3336925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4113213" y="3440113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4330700" y="3222625"/>
            <a:ext cx="101600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546600" y="3486150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4764088" y="3400425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4981575" y="3297238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5199063" y="3314700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410200" y="3228975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5627688" y="3394075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5845175" y="3446463"/>
            <a:ext cx="101600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6061075" y="3600450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4" name="Oval 32"/>
          <p:cNvSpPr>
            <a:spLocks noChangeArrowheads="1"/>
          </p:cNvSpPr>
          <p:nvPr/>
        </p:nvSpPr>
        <p:spPr bwMode="auto">
          <a:xfrm>
            <a:off x="6278563" y="3446463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5" name="Oval 33"/>
          <p:cNvSpPr>
            <a:spLocks noChangeArrowheads="1"/>
          </p:cNvSpPr>
          <p:nvPr/>
        </p:nvSpPr>
        <p:spPr bwMode="auto">
          <a:xfrm>
            <a:off x="6496050" y="3097213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6" name="Oval 34"/>
          <p:cNvSpPr>
            <a:spLocks noChangeArrowheads="1"/>
          </p:cNvSpPr>
          <p:nvPr/>
        </p:nvSpPr>
        <p:spPr bwMode="auto">
          <a:xfrm>
            <a:off x="6713538" y="3057525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7" name="Oval 35"/>
          <p:cNvSpPr>
            <a:spLocks noChangeArrowheads="1"/>
          </p:cNvSpPr>
          <p:nvPr/>
        </p:nvSpPr>
        <p:spPr bwMode="auto">
          <a:xfrm>
            <a:off x="6931025" y="3006725"/>
            <a:ext cx="101600" cy="101600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8" name="Oval 36"/>
          <p:cNvSpPr>
            <a:spLocks noChangeArrowheads="1"/>
          </p:cNvSpPr>
          <p:nvPr/>
        </p:nvSpPr>
        <p:spPr bwMode="auto">
          <a:xfrm>
            <a:off x="7146925" y="3028950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9" name="Oval 37"/>
          <p:cNvSpPr>
            <a:spLocks noChangeArrowheads="1"/>
          </p:cNvSpPr>
          <p:nvPr/>
        </p:nvSpPr>
        <p:spPr bwMode="auto">
          <a:xfrm>
            <a:off x="7364413" y="3240088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0" name="Oval 38"/>
          <p:cNvSpPr>
            <a:spLocks noChangeArrowheads="1"/>
          </p:cNvSpPr>
          <p:nvPr/>
        </p:nvSpPr>
        <p:spPr bwMode="auto">
          <a:xfrm>
            <a:off x="7581900" y="2949575"/>
            <a:ext cx="103188" cy="101600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1" name="Oval 39"/>
          <p:cNvSpPr>
            <a:spLocks noChangeArrowheads="1"/>
          </p:cNvSpPr>
          <p:nvPr/>
        </p:nvSpPr>
        <p:spPr bwMode="auto">
          <a:xfrm>
            <a:off x="7799388" y="2936875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2" name="Oval 40"/>
          <p:cNvSpPr>
            <a:spLocks noChangeArrowheads="1"/>
          </p:cNvSpPr>
          <p:nvPr/>
        </p:nvSpPr>
        <p:spPr bwMode="auto">
          <a:xfrm>
            <a:off x="8010525" y="3182938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3" name="Oval 41"/>
          <p:cNvSpPr>
            <a:spLocks noChangeArrowheads="1"/>
          </p:cNvSpPr>
          <p:nvPr/>
        </p:nvSpPr>
        <p:spPr bwMode="auto">
          <a:xfrm>
            <a:off x="8228013" y="2943225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4" name="Oval 42"/>
          <p:cNvSpPr>
            <a:spLocks noChangeArrowheads="1"/>
          </p:cNvSpPr>
          <p:nvPr/>
        </p:nvSpPr>
        <p:spPr bwMode="auto">
          <a:xfrm>
            <a:off x="8445500" y="3092450"/>
            <a:ext cx="101600" cy="101600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5" name="Oval 43"/>
          <p:cNvSpPr>
            <a:spLocks noChangeArrowheads="1"/>
          </p:cNvSpPr>
          <p:nvPr/>
        </p:nvSpPr>
        <p:spPr bwMode="auto">
          <a:xfrm>
            <a:off x="8661400" y="3194050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6" name="Oval 44"/>
          <p:cNvSpPr>
            <a:spLocks noChangeArrowheads="1"/>
          </p:cNvSpPr>
          <p:nvPr/>
        </p:nvSpPr>
        <p:spPr bwMode="auto">
          <a:xfrm>
            <a:off x="8878888" y="3354388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7" name="Oval 45"/>
          <p:cNvSpPr>
            <a:spLocks noChangeArrowheads="1"/>
          </p:cNvSpPr>
          <p:nvPr/>
        </p:nvSpPr>
        <p:spPr bwMode="auto">
          <a:xfrm>
            <a:off x="9096375" y="3257550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8" name="Oval 46"/>
          <p:cNvSpPr>
            <a:spLocks noChangeArrowheads="1"/>
          </p:cNvSpPr>
          <p:nvPr/>
        </p:nvSpPr>
        <p:spPr bwMode="auto">
          <a:xfrm>
            <a:off x="9313863" y="3079750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9" name="Oval 47"/>
          <p:cNvSpPr>
            <a:spLocks noChangeArrowheads="1"/>
          </p:cNvSpPr>
          <p:nvPr/>
        </p:nvSpPr>
        <p:spPr bwMode="auto">
          <a:xfrm>
            <a:off x="9531350" y="3143250"/>
            <a:ext cx="101600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8" name="Oval 48"/>
          <p:cNvSpPr>
            <a:spLocks noChangeArrowheads="1"/>
          </p:cNvSpPr>
          <p:nvPr/>
        </p:nvSpPr>
        <p:spPr bwMode="auto">
          <a:xfrm>
            <a:off x="9747250" y="3194050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9" name="Oval 49"/>
          <p:cNvSpPr>
            <a:spLocks noChangeArrowheads="1"/>
          </p:cNvSpPr>
          <p:nvPr/>
        </p:nvSpPr>
        <p:spPr bwMode="auto">
          <a:xfrm>
            <a:off x="9964738" y="3125788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0" name="Oval 50"/>
          <p:cNvSpPr>
            <a:spLocks noChangeArrowheads="1"/>
          </p:cNvSpPr>
          <p:nvPr/>
        </p:nvSpPr>
        <p:spPr bwMode="auto">
          <a:xfrm>
            <a:off x="10182225" y="3314700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1" name="Oval 51"/>
          <p:cNvSpPr>
            <a:spLocks noChangeArrowheads="1"/>
          </p:cNvSpPr>
          <p:nvPr/>
        </p:nvSpPr>
        <p:spPr bwMode="auto">
          <a:xfrm>
            <a:off x="10399713" y="3086100"/>
            <a:ext cx="103188" cy="103188"/>
          </a:xfrm>
          <a:prstGeom prst="ellipse">
            <a:avLst/>
          </a:prstGeom>
          <a:solidFill>
            <a:srgbClr val="5AB7D4"/>
          </a:solidFill>
          <a:ln w="22225">
            <a:solidFill>
              <a:srgbClr val="5AB7D4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2" name="Line 52"/>
          <p:cNvSpPr>
            <a:spLocks noChangeShapeType="1"/>
          </p:cNvSpPr>
          <p:nvPr/>
        </p:nvSpPr>
        <p:spPr bwMode="auto">
          <a:xfrm flipV="1">
            <a:off x="2278063" y="628650"/>
            <a:ext cx="0" cy="52641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3" name="Line 53"/>
          <p:cNvSpPr>
            <a:spLocks noChangeShapeType="1"/>
          </p:cNvSpPr>
          <p:nvPr/>
        </p:nvSpPr>
        <p:spPr bwMode="auto">
          <a:xfrm flipH="1">
            <a:off x="2187575" y="5737225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4" name="Rectangle 54"/>
          <p:cNvSpPr>
            <a:spLocks noChangeArrowheads="1"/>
          </p:cNvSpPr>
          <p:nvPr/>
        </p:nvSpPr>
        <p:spPr bwMode="auto">
          <a:xfrm rot="16200000">
            <a:off x="1830388" y="5522913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50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5" name="Line 55"/>
          <p:cNvSpPr>
            <a:spLocks noChangeShapeType="1"/>
          </p:cNvSpPr>
          <p:nvPr/>
        </p:nvSpPr>
        <p:spPr bwMode="auto">
          <a:xfrm flipH="1">
            <a:off x="2187575" y="4749800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6" name="Rectangle 56"/>
          <p:cNvSpPr>
            <a:spLocks noChangeArrowheads="1"/>
          </p:cNvSpPr>
          <p:nvPr/>
        </p:nvSpPr>
        <p:spPr bwMode="auto">
          <a:xfrm rot="16200000">
            <a:off x="1830388" y="4532313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60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7" name="Line 57"/>
          <p:cNvSpPr>
            <a:spLocks noChangeShapeType="1"/>
          </p:cNvSpPr>
          <p:nvPr/>
        </p:nvSpPr>
        <p:spPr bwMode="auto">
          <a:xfrm flipH="1">
            <a:off x="2187575" y="3754438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8" name="Rectangle 58"/>
          <p:cNvSpPr>
            <a:spLocks noChangeArrowheads="1"/>
          </p:cNvSpPr>
          <p:nvPr/>
        </p:nvSpPr>
        <p:spPr bwMode="auto">
          <a:xfrm rot="16200000">
            <a:off x="1830388" y="3540125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70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79" name="Line 59"/>
          <p:cNvSpPr>
            <a:spLocks noChangeShapeType="1"/>
          </p:cNvSpPr>
          <p:nvPr/>
        </p:nvSpPr>
        <p:spPr bwMode="auto">
          <a:xfrm flipH="1">
            <a:off x="2187575" y="2760663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0" name="Rectangle 60"/>
          <p:cNvSpPr>
            <a:spLocks noChangeArrowheads="1"/>
          </p:cNvSpPr>
          <p:nvPr/>
        </p:nvSpPr>
        <p:spPr bwMode="auto">
          <a:xfrm rot="16200000">
            <a:off x="1830388" y="2544763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80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1" name="Line 61"/>
          <p:cNvSpPr>
            <a:spLocks noChangeShapeType="1"/>
          </p:cNvSpPr>
          <p:nvPr/>
        </p:nvSpPr>
        <p:spPr bwMode="auto">
          <a:xfrm flipH="1">
            <a:off x="2187575" y="1771650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2" name="Rectangle 62"/>
          <p:cNvSpPr>
            <a:spLocks noChangeArrowheads="1"/>
          </p:cNvSpPr>
          <p:nvPr/>
        </p:nvSpPr>
        <p:spPr bwMode="auto">
          <a:xfrm rot="16200000">
            <a:off x="1830388" y="1555750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90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3" name="Line 63"/>
          <p:cNvSpPr>
            <a:spLocks noChangeShapeType="1"/>
          </p:cNvSpPr>
          <p:nvPr/>
        </p:nvSpPr>
        <p:spPr bwMode="auto">
          <a:xfrm flipH="1">
            <a:off x="2187575" y="777875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4" name="Rectangle 64"/>
          <p:cNvSpPr>
            <a:spLocks noChangeArrowheads="1"/>
          </p:cNvSpPr>
          <p:nvPr/>
        </p:nvSpPr>
        <p:spPr bwMode="auto">
          <a:xfrm rot="16200000">
            <a:off x="1763713" y="558800"/>
            <a:ext cx="5032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5" name="Rectangle 65"/>
          <p:cNvSpPr>
            <a:spLocks noChangeArrowheads="1"/>
          </p:cNvSpPr>
          <p:nvPr/>
        </p:nvSpPr>
        <p:spPr bwMode="auto">
          <a:xfrm rot="16200000">
            <a:off x="-957138" y="3074114"/>
            <a:ext cx="52797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</a:rPr>
              <a:t>Black Men’s Earnings </a:t>
            </a:r>
            <a:r>
              <a:rPr lang="en-US" altLang="en-US" sz="1600" dirty="0">
                <a:solidFill>
                  <a:srgbClr val="000000"/>
                </a:solidFill>
              </a:rPr>
              <a:t>as Percent of White Men's Earnings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386" name="Line 66"/>
          <p:cNvSpPr>
            <a:spLocks noChangeShapeType="1"/>
          </p:cNvSpPr>
          <p:nvPr/>
        </p:nvSpPr>
        <p:spPr bwMode="auto">
          <a:xfrm>
            <a:off x="2278063" y="5892800"/>
            <a:ext cx="8321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7" name="Line 67"/>
          <p:cNvSpPr>
            <a:spLocks noChangeShapeType="1"/>
          </p:cNvSpPr>
          <p:nvPr/>
        </p:nvSpPr>
        <p:spPr bwMode="auto">
          <a:xfrm>
            <a:off x="2649538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8" name="Rectangle 68"/>
          <p:cNvSpPr>
            <a:spLocks noChangeArrowheads="1"/>
          </p:cNvSpPr>
          <p:nvPr/>
        </p:nvSpPr>
        <p:spPr bwMode="auto">
          <a:xfrm>
            <a:off x="2387600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1980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9" name="Line 69"/>
          <p:cNvSpPr>
            <a:spLocks noChangeShapeType="1"/>
          </p:cNvSpPr>
          <p:nvPr/>
        </p:nvSpPr>
        <p:spPr bwMode="auto">
          <a:xfrm>
            <a:off x="373062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0" name="Rectangle 70"/>
          <p:cNvSpPr>
            <a:spLocks noChangeArrowheads="1"/>
          </p:cNvSpPr>
          <p:nvPr/>
        </p:nvSpPr>
        <p:spPr bwMode="auto">
          <a:xfrm>
            <a:off x="3467100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1985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1" name="Line 71"/>
          <p:cNvSpPr>
            <a:spLocks noChangeShapeType="1"/>
          </p:cNvSpPr>
          <p:nvPr/>
        </p:nvSpPr>
        <p:spPr bwMode="auto">
          <a:xfrm>
            <a:off x="481647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2" name="Rectangle 72"/>
          <p:cNvSpPr>
            <a:spLocks noChangeArrowheads="1"/>
          </p:cNvSpPr>
          <p:nvPr/>
        </p:nvSpPr>
        <p:spPr bwMode="auto">
          <a:xfrm>
            <a:off x="4552950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1990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3" name="Line 73"/>
          <p:cNvSpPr>
            <a:spLocks noChangeShapeType="1"/>
          </p:cNvSpPr>
          <p:nvPr/>
        </p:nvSpPr>
        <p:spPr bwMode="auto">
          <a:xfrm>
            <a:off x="589597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4" name="Rectangle 74"/>
          <p:cNvSpPr>
            <a:spLocks noChangeArrowheads="1"/>
          </p:cNvSpPr>
          <p:nvPr/>
        </p:nvSpPr>
        <p:spPr bwMode="auto">
          <a:xfrm>
            <a:off x="5632450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1995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5" name="Line 75"/>
          <p:cNvSpPr>
            <a:spLocks noChangeShapeType="1"/>
          </p:cNvSpPr>
          <p:nvPr/>
        </p:nvSpPr>
        <p:spPr bwMode="auto">
          <a:xfrm>
            <a:off x="698182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6" name="Rectangle 76"/>
          <p:cNvSpPr>
            <a:spLocks noChangeArrowheads="1"/>
          </p:cNvSpPr>
          <p:nvPr/>
        </p:nvSpPr>
        <p:spPr bwMode="auto">
          <a:xfrm>
            <a:off x="6718300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2000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7" name="Line 77"/>
          <p:cNvSpPr>
            <a:spLocks noChangeShapeType="1"/>
          </p:cNvSpPr>
          <p:nvPr/>
        </p:nvSpPr>
        <p:spPr bwMode="auto">
          <a:xfrm>
            <a:off x="806767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8" name="Rectangle 78"/>
          <p:cNvSpPr>
            <a:spLocks noChangeArrowheads="1"/>
          </p:cNvSpPr>
          <p:nvPr/>
        </p:nvSpPr>
        <p:spPr bwMode="auto">
          <a:xfrm>
            <a:off x="7804150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2005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99" name="Line 79"/>
          <p:cNvSpPr>
            <a:spLocks noChangeShapeType="1"/>
          </p:cNvSpPr>
          <p:nvPr/>
        </p:nvSpPr>
        <p:spPr bwMode="auto">
          <a:xfrm>
            <a:off x="914717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0" name="Rectangle 80"/>
          <p:cNvSpPr>
            <a:spLocks noChangeArrowheads="1"/>
          </p:cNvSpPr>
          <p:nvPr/>
        </p:nvSpPr>
        <p:spPr bwMode="auto">
          <a:xfrm>
            <a:off x="8885238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2010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1" name="Line 81"/>
          <p:cNvSpPr>
            <a:spLocks noChangeShapeType="1"/>
          </p:cNvSpPr>
          <p:nvPr/>
        </p:nvSpPr>
        <p:spPr bwMode="auto">
          <a:xfrm>
            <a:off x="1023302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2" name="Rectangle 82"/>
          <p:cNvSpPr>
            <a:spLocks noChangeArrowheads="1"/>
          </p:cNvSpPr>
          <p:nvPr/>
        </p:nvSpPr>
        <p:spPr bwMode="auto">
          <a:xfrm>
            <a:off x="9971088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2015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3" name="Rectangle 83"/>
          <p:cNvSpPr>
            <a:spLocks noChangeArrowheads="1"/>
          </p:cNvSpPr>
          <p:nvPr/>
        </p:nvSpPr>
        <p:spPr bwMode="auto">
          <a:xfrm>
            <a:off x="6188075" y="6338888"/>
            <a:ext cx="6111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Year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4" name="Rectangle 84"/>
          <p:cNvSpPr>
            <a:spLocks noChangeArrowheads="1"/>
          </p:cNvSpPr>
          <p:nvPr/>
        </p:nvSpPr>
        <p:spPr bwMode="auto">
          <a:xfrm>
            <a:off x="6392863" y="204788"/>
            <a:ext cx="246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3" name="Rectangle 5"/>
          <p:cNvSpPr>
            <a:spLocks noChangeArrowheads="1"/>
          </p:cNvSpPr>
          <p:nvPr/>
        </p:nvSpPr>
        <p:spPr bwMode="auto">
          <a:xfrm>
            <a:off x="2614702" y="76200"/>
            <a:ext cx="712579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1E2D53"/>
                </a:solidFill>
              </a:rPr>
              <a:t>Black Men’s Median </a:t>
            </a:r>
            <a:r>
              <a:rPr lang="en-US" altLang="en-US" b="1" dirty="0" smtClean="0">
                <a:solidFill>
                  <a:srgbClr val="1E2D53"/>
                </a:solidFill>
              </a:rPr>
              <a:t>Earnings vs. </a:t>
            </a:r>
            <a:r>
              <a:rPr lang="en-US" altLang="en-US" b="1" dirty="0">
                <a:solidFill>
                  <a:srgbClr val="1E2D53"/>
                </a:solidFill>
              </a:rPr>
              <a:t>White Men’s Median Earnings</a:t>
            </a:r>
          </a:p>
          <a:p>
            <a:pPr algn="ctr"/>
            <a:r>
              <a:rPr lang="en-US" altLang="en-US" dirty="0">
                <a:solidFill>
                  <a:srgbClr val="1E2D53"/>
                </a:solidFill>
              </a:rPr>
              <a:t>Among Full-Time Workers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>
            <a:off x="-76200" y="6553200"/>
            <a:ext cx="3353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Current Population Survey</a:t>
            </a:r>
          </a:p>
        </p:txBody>
      </p:sp>
    </p:spTree>
    <p:extLst>
      <p:ext uri="{BB962C8B-B14F-4D97-AF65-F5344CB8AC3E}">
        <p14:creationId xmlns:p14="http://schemas.microsoft.com/office/powerpoint/2010/main" val="30716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AutoShape 3"/>
          <p:cNvSpPr>
            <a:spLocks noChangeAspect="1" noChangeArrowheads="1" noTextEdit="1"/>
          </p:cNvSpPr>
          <p:nvPr/>
        </p:nvSpPr>
        <p:spPr bwMode="auto">
          <a:xfrm>
            <a:off x="1381125" y="0"/>
            <a:ext cx="942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1" name="Rectangle 5"/>
          <p:cNvSpPr>
            <a:spLocks noChangeArrowheads="1"/>
          </p:cNvSpPr>
          <p:nvPr/>
        </p:nvSpPr>
        <p:spPr bwMode="auto">
          <a:xfrm>
            <a:off x="1374775" y="-6350"/>
            <a:ext cx="9442450" cy="687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2" name="Rectangle 6"/>
          <p:cNvSpPr>
            <a:spLocks noChangeArrowheads="1"/>
          </p:cNvSpPr>
          <p:nvPr/>
        </p:nvSpPr>
        <p:spPr bwMode="auto">
          <a:xfrm>
            <a:off x="1381125" y="6350"/>
            <a:ext cx="9423400" cy="685165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3" name="Rectangle 7"/>
          <p:cNvSpPr>
            <a:spLocks noChangeArrowheads="1"/>
          </p:cNvSpPr>
          <p:nvPr/>
        </p:nvSpPr>
        <p:spPr bwMode="auto">
          <a:xfrm>
            <a:off x="2278063" y="628650"/>
            <a:ext cx="8321675" cy="526415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4" name="Line 8"/>
          <p:cNvSpPr>
            <a:spLocks noChangeShapeType="1"/>
          </p:cNvSpPr>
          <p:nvPr/>
        </p:nvSpPr>
        <p:spPr bwMode="auto">
          <a:xfrm>
            <a:off x="2278063" y="4749800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5" name="Line 9"/>
          <p:cNvSpPr>
            <a:spLocks noChangeShapeType="1"/>
          </p:cNvSpPr>
          <p:nvPr/>
        </p:nvSpPr>
        <p:spPr bwMode="auto">
          <a:xfrm>
            <a:off x="2278063" y="3754438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6" name="Line 10"/>
          <p:cNvSpPr>
            <a:spLocks noChangeShapeType="1"/>
          </p:cNvSpPr>
          <p:nvPr/>
        </p:nvSpPr>
        <p:spPr bwMode="auto">
          <a:xfrm>
            <a:off x="2278063" y="2760663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7" name="Line 11"/>
          <p:cNvSpPr>
            <a:spLocks noChangeShapeType="1"/>
          </p:cNvSpPr>
          <p:nvPr/>
        </p:nvSpPr>
        <p:spPr bwMode="auto">
          <a:xfrm>
            <a:off x="2278063" y="1771650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8" name="Line 12"/>
          <p:cNvSpPr>
            <a:spLocks noChangeShapeType="1"/>
          </p:cNvSpPr>
          <p:nvPr/>
        </p:nvSpPr>
        <p:spPr bwMode="auto">
          <a:xfrm>
            <a:off x="2278063" y="777875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9" name="Freeform 13"/>
          <p:cNvSpPr>
            <a:spLocks/>
          </p:cNvSpPr>
          <p:nvPr/>
        </p:nvSpPr>
        <p:spPr bwMode="auto">
          <a:xfrm>
            <a:off x="2432050" y="2554288"/>
            <a:ext cx="8018463" cy="2017713"/>
          </a:xfrm>
          <a:custGeom>
            <a:avLst/>
            <a:gdLst>
              <a:gd name="T0" fmla="*/ 0 w 1403"/>
              <a:gd name="T1" fmla="*/ 353 h 353"/>
              <a:gd name="T2" fmla="*/ 37 w 1403"/>
              <a:gd name="T3" fmla="*/ 324 h 353"/>
              <a:gd name="T4" fmla="*/ 75 w 1403"/>
              <a:gd name="T5" fmla="*/ 329 h 353"/>
              <a:gd name="T6" fmla="*/ 113 w 1403"/>
              <a:gd name="T7" fmla="*/ 305 h 353"/>
              <a:gd name="T8" fmla="*/ 151 w 1403"/>
              <a:gd name="T9" fmla="*/ 286 h 353"/>
              <a:gd name="T10" fmla="*/ 189 w 1403"/>
              <a:gd name="T11" fmla="*/ 265 h 353"/>
              <a:gd name="T12" fmla="*/ 227 w 1403"/>
              <a:gd name="T13" fmla="*/ 258 h 353"/>
              <a:gd name="T14" fmla="*/ 265 w 1403"/>
              <a:gd name="T15" fmla="*/ 247 h 353"/>
              <a:gd name="T16" fmla="*/ 303 w 1403"/>
              <a:gd name="T17" fmla="*/ 241 h 353"/>
              <a:gd name="T18" fmla="*/ 341 w 1403"/>
              <a:gd name="T19" fmla="*/ 238 h 353"/>
              <a:gd name="T20" fmla="*/ 379 w 1403"/>
              <a:gd name="T21" fmla="*/ 222 h 353"/>
              <a:gd name="T22" fmla="*/ 417 w 1403"/>
              <a:gd name="T23" fmla="*/ 185 h 353"/>
              <a:gd name="T24" fmla="*/ 455 w 1403"/>
              <a:gd name="T25" fmla="*/ 146 h 353"/>
              <a:gd name="T26" fmla="*/ 493 w 1403"/>
              <a:gd name="T27" fmla="*/ 118 h 353"/>
              <a:gd name="T28" fmla="*/ 530 w 1403"/>
              <a:gd name="T29" fmla="*/ 97 h 353"/>
              <a:gd name="T30" fmla="*/ 568 w 1403"/>
              <a:gd name="T31" fmla="*/ 130 h 353"/>
              <a:gd name="T32" fmla="*/ 606 w 1403"/>
              <a:gd name="T33" fmla="*/ 152 h 353"/>
              <a:gd name="T34" fmla="*/ 644 w 1403"/>
              <a:gd name="T35" fmla="*/ 144 h 353"/>
              <a:gd name="T36" fmla="*/ 682 w 1403"/>
              <a:gd name="T37" fmla="*/ 130 h 353"/>
              <a:gd name="T38" fmla="*/ 720 w 1403"/>
              <a:gd name="T39" fmla="*/ 104 h 353"/>
              <a:gd name="T40" fmla="*/ 758 w 1403"/>
              <a:gd name="T41" fmla="*/ 111 h 353"/>
              <a:gd name="T42" fmla="*/ 796 w 1403"/>
              <a:gd name="T43" fmla="*/ 109 h 353"/>
              <a:gd name="T44" fmla="*/ 834 w 1403"/>
              <a:gd name="T45" fmla="*/ 110 h 353"/>
              <a:gd name="T46" fmla="*/ 872 w 1403"/>
              <a:gd name="T47" fmla="*/ 73 h 353"/>
              <a:gd name="T48" fmla="*/ 910 w 1403"/>
              <a:gd name="T49" fmla="*/ 49 h 353"/>
              <a:gd name="T50" fmla="*/ 948 w 1403"/>
              <a:gd name="T51" fmla="*/ 40 h 353"/>
              <a:gd name="T52" fmla="*/ 985 w 1403"/>
              <a:gd name="T53" fmla="*/ 33 h 353"/>
              <a:gd name="T54" fmla="*/ 1023 w 1403"/>
              <a:gd name="T55" fmla="*/ 36 h 353"/>
              <a:gd name="T56" fmla="*/ 1061 w 1403"/>
              <a:gd name="T57" fmla="*/ 46 h 353"/>
              <a:gd name="T58" fmla="*/ 1099 w 1403"/>
              <a:gd name="T59" fmla="*/ 49 h 353"/>
              <a:gd name="T60" fmla="*/ 1137 w 1403"/>
              <a:gd name="T61" fmla="*/ 51 h 353"/>
              <a:gd name="T62" fmla="*/ 1175 w 1403"/>
              <a:gd name="T63" fmla="*/ 28 h 353"/>
              <a:gd name="T64" fmla="*/ 1213 w 1403"/>
              <a:gd name="T65" fmla="*/ 0 h 353"/>
              <a:gd name="T66" fmla="*/ 1251 w 1403"/>
              <a:gd name="T67" fmla="*/ 23 h 353"/>
              <a:gd name="T68" fmla="*/ 1289 w 1403"/>
              <a:gd name="T69" fmla="*/ 7 h 353"/>
              <a:gd name="T70" fmla="*/ 1327 w 1403"/>
              <a:gd name="T71" fmla="*/ 5 h 353"/>
              <a:gd name="T72" fmla="*/ 1365 w 1403"/>
              <a:gd name="T73" fmla="*/ 23 h 353"/>
              <a:gd name="T74" fmla="*/ 1403 w 1403"/>
              <a:gd name="T75" fmla="*/ 14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3" h="353">
                <a:moveTo>
                  <a:pt x="0" y="353"/>
                </a:moveTo>
                <a:lnTo>
                  <a:pt x="37" y="324"/>
                </a:lnTo>
                <a:lnTo>
                  <a:pt x="75" y="329"/>
                </a:lnTo>
                <a:lnTo>
                  <a:pt x="113" y="305"/>
                </a:lnTo>
                <a:lnTo>
                  <a:pt x="151" y="286"/>
                </a:lnTo>
                <a:lnTo>
                  <a:pt x="189" y="265"/>
                </a:lnTo>
                <a:lnTo>
                  <a:pt x="227" y="258"/>
                </a:lnTo>
                <a:lnTo>
                  <a:pt x="265" y="247"/>
                </a:lnTo>
                <a:lnTo>
                  <a:pt x="303" y="241"/>
                </a:lnTo>
                <a:lnTo>
                  <a:pt x="341" y="238"/>
                </a:lnTo>
                <a:lnTo>
                  <a:pt x="379" y="222"/>
                </a:lnTo>
                <a:lnTo>
                  <a:pt x="417" y="185"/>
                </a:lnTo>
                <a:lnTo>
                  <a:pt x="455" y="146"/>
                </a:lnTo>
                <a:lnTo>
                  <a:pt x="493" y="118"/>
                </a:lnTo>
                <a:lnTo>
                  <a:pt x="530" y="97"/>
                </a:lnTo>
                <a:lnTo>
                  <a:pt x="568" y="130"/>
                </a:lnTo>
                <a:lnTo>
                  <a:pt x="606" y="152"/>
                </a:lnTo>
                <a:lnTo>
                  <a:pt x="644" y="144"/>
                </a:lnTo>
                <a:lnTo>
                  <a:pt x="682" y="130"/>
                </a:lnTo>
                <a:lnTo>
                  <a:pt x="720" y="104"/>
                </a:lnTo>
                <a:lnTo>
                  <a:pt x="758" y="111"/>
                </a:lnTo>
                <a:lnTo>
                  <a:pt x="796" y="109"/>
                </a:lnTo>
                <a:lnTo>
                  <a:pt x="834" y="110"/>
                </a:lnTo>
                <a:lnTo>
                  <a:pt x="872" y="73"/>
                </a:lnTo>
                <a:lnTo>
                  <a:pt x="910" y="49"/>
                </a:lnTo>
                <a:lnTo>
                  <a:pt x="948" y="40"/>
                </a:lnTo>
                <a:lnTo>
                  <a:pt x="985" y="33"/>
                </a:lnTo>
                <a:lnTo>
                  <a:pt x="1023" y="36"/>
                </a:lnTo>
                <a:lnTo>
                  <a:pt x="1061" y="46"/>
                </a:lnTo>
                <a:lnTo>
                  <a:pt x="1099" y="49"/>
                </a:lnTo>
                <a:lnTo>
                  <a:pt x="1137" y="51"/>
                </a:lnTo>
                <a:lnTo>
                  <a:pt x="1175" y="28"/>
                </a:lnTo>
                <a:lnTo>
                  <a:pt x="1213" y="0"/>
                </a:lnTo>
                <a:lnTo>
                  <a:pt x="1251" y="23"/>
                </a:lnTo>
                <a:lnTo>
                  <a:pt x="1289" y="7"/>
                </a:lnTo>
                <a:lnTo>
                  <a:pt x="1327" y="5"/>
                </a:lnTo>
                <a:lnTo>
                  <a:pt x="1365" y="23"/>
                </a:lnTo>
                <a:lnTo>
                  <a:pt x="1403" y="14"/>
                </a:lnTo>
              </a:path>
            </a:pathLst>
          </a:custGeom>
          <a:noFill/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0" name="Oval 14"/>
          <p:cNvSpPr>
            <a:spLocks noChangeArrowheads="1"/>
          </p:cNvSpPr>
          <p:nvPr/>
        </p:nvSpPr>
        <p:spPr bwMode="auto">
          <a:xfrm>
            <a:off x="2381250" y="4521200"/>
            <a:ext cx="103188" cy="101600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1" name="Oval 15"/>
          <p:cNvSpPr>
            <a:spLocks noChangeArrowheads="1"/>
          </p:cNvSpPr>
          <p:nvPr/>
        </p:nvSpPr>
        <p:spPr bwMode="auto">
          <a:xfrm>
            <a:off x="2592388" y="4354513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2" name="Oval 16"/>
          <p:cNvSpPr>
            <a:spLocks noChangeArrowheads="1"/>
          </p:cNvSpPr>
          <p:nvPr/>
        </p:nvSpPr>
        <p:spPr bwMode="auto">
          <a:xfrm>
            <a:off x="2809875" y="4383088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3" name="Oval 17"/>
          <p:cNvSpPr>
            <a:spLocks noChangeArrowheads="1"/>
          </p:cNvSpPr>
          <p:nvPr/>
        </p:nvSpPr>
        <p:spPr bwMode="auto">
          <a:xfrm>
            <a:off x="3027363" y="4246563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4" name="Oval 18"/>
          <p:cNvSpPr>
            <a:spLocks noChangeArrowheads="1"/>
          </p:cNvSpPr>
          <p:nvPr/>
        </p:nvSpPr>
        <p:spPr bwMode="auto">
          <a:xfrm>
            <a:off x="3244850" y="4137025"/>
            <a:ext cx="101600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5" name="Oval 19"/>
          <p:cNvSpPr>
            <a:spLocks noChangeArrowheads="1"/>
          </p:cNvSpPr>
          <p:nvPr/>
        </p:nvSpPr>
        <p:spPr bwMode="auto">
          <a:xfrm>
            <a:off x="3460750" y="4017963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2" name="Oval 20"/>
          <p:cNvSpPr>
            <a:spLocks noChangeArrowheads="1"/>
          </p:cNvSpPr>
          <p:nvPr/>
        </p:nvSpPr>
        <p:spPr bwMode="auto">
          <a:xfrm>
            <a:off x="3678238" y="3978275"/>
            <a:ext cx="103188" cy="101600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3" name="Oval 21"/>
          <p:cNvSpPr>
            <a:spLocks noChangeArrowheads="1"/>
          </p:cNvSpPr>
          <p:nvPr/>
        </p:nvSpPr>
        <p:spPr bwMode="auto">
          <a:xfrm>
            <a:off x="3895725" y="3914775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4" name="Oval 22"/>
          <p:cNvSpPr>
            <a:spLocks noChangeArrowheads="1"/>
          </p:cNvSpPr>
          <p:nvPr/>
        </p:nvSpPr>
        <p:spPr bwMode="auto">
          <a:xfrm>
            <a:off x="4113213" y="3879850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5" name="Oval 23"/>
          <p:cNvSpPr>
            <a:spLocks noChangeArrowheads="1"/>
          </p:cNvSpPr>
          <p:nvPr/>
        </p:nvSpPr>
        <p:spPr bwMode="auto">
          <a:xfrm>
            <a:off x="4330700" y="3863975"/>
            <a:ext cx="101600" cy="101600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6" name="Oval 24"/>
          <p:cNvSpPr>
            <a:spLocks noChangeArrowheads="1"/>
          </p:cNvSpPr>
          <p:nvPr/>
        </p:nvSpPr>
        <p:spPr bwMode="auto">
          <a:xfrm>
            <a:off x="4546600" y="3771900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7" name="Oval 25"/>
          <p:cNvSpPr>
            <a:spLocks noChangeArrowheads="1"/>
          </p:cNvSpPr>
          <p:nvPr/>
        </p:nvSpPr>
        <p:spPr bwMode="auto">
          <a:xfrm>
            <a:off x="4764088" y="3560763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8" name="Oval 26"/>
          <p:cNvSpPr>
            <a:spLocks noChangeArrowheads="1"/>
          </p:cNvSpPr>
          <p:nvPr/>
        </p:nvSpPr>
        <p:spPr bwMode="auto">
          <a:xfrm>
            <a:off x="4981575" y="3336925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9" name="Oval 27"/>
          <p:cNvSpPr>
            <a:spLocks noChangeArrowheads="1"/>
          </p:cNvSpPr>
          <p:nvPr/>
        </p:nvSpPr>
        <p:spPr bwMode="auto">
          <a:xfrm>
            <a:off x="5199063" y="3178175"/>
            <a:ext cx="103188" cy="101600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0" name="Oval 28"/>
          <p:cNvSpPr>
            <a:spLocks noChangeArrowheads="1"/>
          </p:cNvSpPr>
          <p:nvPr/>
        </p:nvSpPr>
        <p:spPr bwMode="auto">
          <a:xfrm>
            <a:off x="5410200" y="3057525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1" name="Oval 29"/>
          <p:cNvSpPr>
            <a:spLocks noChangeArrowheads="1"/>
          </p:cNvSpPr>
          <p:nvPr/>
        </p:nvSpPr>
        <p:spPr bwMode="auto">
          <a:xfrm>
            <a:off x="5627688" y="3246438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2" name="Oval 30"/>
          <p:cNvSpPr>
            <a:spLocks noChangeArrowheads="1"/>
          </p:cNvSpPr>
          <p:nvPr/>
        </p:nvSpPr>
        <p:spPr bwMode="auto">
          <a:xfrm>
            <a:off x="5845175" y="3371850"/>
            <a:ext cx="101600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3" name="Oval 31"/>
          <p:cNvSpPr>
            <a:spLocks noChangeArrowheads="1"/>
          </p:cNvSpPr>
          <p:nvPr/>
        </p:nvSpPr>
        <p:spPr bwMode="auto">
          <a:xfrm>
            <a:off x="6061075" y="3325813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4" name="Oval 32"/>
          <p:cNvSpPr>
            <a:spLocks noChangeArrowheads="1"/>
          </p:cNvSpPr>
          <p:nvPr/>
        </p:nvSpPr>
        <p:spPr bwMode="auto">
          <a:xfrm>
            <a:off x="6278563" y="3246438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5" name="Oval 33"/>
          <p:cNvSpPr>
            <a:spLocks noChangeArrowheads="1"/>
          </p:cNvSpPr>
          <p:nvPr/>
        </p:nvSpPr>
        <p:spPr bwMode="auto">
          <a:xfrm>
            <a:off x="6496050" y="3097213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6" name="Oval 34"/>
          <p:cNvSpPr>
            <a:spLocks noChangeArrowheads="1"/>
          </p:cNvSpPr>
          <p:nvPr/>
        </p:nvSpPr>
        <p:spPr bwMode="auto">
          <a:xfrm>
            <a:off x="6713538" y="3136900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67" name="Oval 35"/>
          <p:cNvSpPr>
            <a:spLocks noChangeArrowheads="1"/>
          </p:cNvSpPr>
          <p:nvPr/>
        </p:nvSpPr>
        <p:spPr bwMode="auto">
          <a:xfrm>
            <a:off x="6931025" y="3125788"/>
            <a:ext cx="101600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5" name="Oval 36"/>
          <p:cNvSpPr>
            <a:spLocks noChangeArrowheads="1"/>
          </p:cNvSpPr>
          <p:nvPr/>
        </p:nvSpPr>
        <p:spPr bwMode="auto">
          <a:xfrm>
            <a:off x="7146925" y="3132138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6" name="Oval 37"/>
          <p:cNvSpPr>
            <a:spLocks noChangeArrowheads="1"/>
          </p:cNvSpPr>
          <p:nvPr/>
        </p:nvSpPr>
        <p:spPr bwMode="auto">
          <a:xfrm>
            <a:off x="7364413" y="2921000"/>
            <a:ext cx="103188" cy="101600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7" name="Oval 38"/>
          <p:cNvSpPr>
            <a:spLocks noChangeArrowheads="1"/>
          </p:cNvSpPr>
          <p:nvPr/>
        </p:nvSpPr>
        <p:spPr bwMode="auto">
          <a:xfrm>
            <a:off x="7581900" y="2782888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8" name="Oval 39"/>
          <p:cNvSpPr>
            <a:spLocks noChangeArrowheads="1"/>
          </p:cNvSpPr>
          <p:nvPr/>
        </p:nvSpPr>
        <p:spPr bwMode="auto">
          <a:xfrm>
            <a:off x="7799388" y="2732088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09" name="Oval 40"/>
          <p:cNvSpPr>
            <a:spLocks noChangeArrowheads="1"/>
          </p:cNvSpPr>
          <p:nvPr/>
        </p:nvSpPr>
        <p:spPr bwMode="auto">
          <a:xfrm>
            <a:off x="8010525" y="2692400"/>
            <a:ext cx="103188" cy="101600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0" name="Oval 41"/>
          <p:cNvSpPr>
            <a:spLocks noChangeArrowheads="1"/>
          </p:cNvSpPr>
          <p:nvPr/>
        </p:nvSpPr>
        <p:spPr bwMode="auto">
          <a:xfrm>
            <a:off x="8228013" y="2708275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1" name="Oval 42"/>
          <p:cNvSpPr>
            <a:spLocks noChangeArrowheads="1"/>
          </p:cNvSpPr>
          <p:nvPr/>
        </p:nvSpPr>
        <p:spPr bwMode="auto">
          <a:xfrm>
            <a:off x="8445500" y="2765425"/>
            <a:ext cx="101600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2" name="Oval 43"/>
          <p:cNvSpPr>
            <a:spLocks noChangeArrowheads="1"/>
          </p:cNvSpPr>
          <p:nvPr/>
        </p:nvSpPr>
        <p:spPr bwMode="auto">
          <a:xfrm>
            <a:off x="8661400" y="2782888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3" name="Oval 44"/>
          <p:cNvSpPr>
            <a:spLocks noChangeArrowheads="1"/>
          </p:cNvSpPr>
          <p:nvPr/>
        </p:nvSpPr>
        <p:spPr bwMode="auto">
          <a:xfrm>
            <a:off x="8878888" y="2794000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4" name="Oval 45"/>
          <p:cNvSpPr>
            <a:spLocks noChangeArrowheads="1"/>
          </p:cNvSpPr>
          <p:nvPr/>
        </p:nvSpPr>
        <p:spPr bwMode="auto">
          <a:xfrm>
            <a:off x="9096375" y="2663825"/>
            <a:ext cx="103188" cy="101600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5" name="Oval 46"/>
          <p:cNvSpPr>
            <a:spLocks noChangeArrowheads="1"/>
          </p:cNvSpPr>
          <p:nvPr/>
        </p:nvSpPr>
        <p:spPr bwMode="auto">
          <a:xfrm>
            <a:off x="9313863" y="2503488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2" name="Oval 47"/>
          <p:cNvSpPr>
            <a:spLocks noChangeArrowheads="1"/>
          </p:cNvSpPr>
          <p:nvPr/>
        </p:nvSpPr>
        <p:spPr bwMode="auto">
          <a:xfrm>
            <a:off x="9531350" y="2635250"/>
            <a:ext cx="101600" cy="101600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3" name="Oval 48"/>
          <p:cNvSpPr>
            <a:spLocks noChangeArrowheads="1"/>
          </p:cNvSpPr>
          <p:nvPr/>
        </p:nvSpPr>
        <p:spPr bwMode="auto">
          <a:xfrm>
            <a:off x="9747250" y="2543175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4" name="Oval 49"/>
          <p:cNvSpPr>
            <a:spLocks noChangeArrowheads="1"/>
          </p:cNvSpPr>
          <p:nvPr/>
        </p:nvSpPr>
        <p:spPr bwMode="auto">
          <a:xfrm>
            <a:off x="9964738" y="2532063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5" name="Oval 50"/>
          <p:cNvSpPr>
            <a:spLocks noChangeArrowheads="1"/>
          </p:cNvSpPr>
          <p:nvPr/>
        </p:nvSpPr>
        <p:spPr bwMode="auto">
          <a:xfrm>
            <a:off x="10182225" y="2635250"/>
            <a:ext cx="103188" cy="101600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6" name="Oval 51"/>
          <p:cNvSpPr>
            <a:spLocks noChangeArrowheads="1"/>
          </p:cNvSpPr>
          <p:nvPr/>
        </p:nvSpPr>
        <p:spPr bwMode="auto">
          <a:xfrm>
            <a:off x="10399713" y="2582863"/>
            <a:ext cx="103188" cy="103188"/>
          </a:xfrm>
          <a:prstGeom prst="ellipse">
            <a:avLst/>
          </a:prstGeom>
          <a:solidFill>
            <a:srgbClr val="D34041"/>
          </a:solidFill>
          <a:ln w="22225">
            <a:solidFill>
              <a:srgbClr val="D34041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7" name="Line 52"/>
          <p:cNvSpPr>
            <a:spLocks noChangeShapeType="1"/>
          </p:cNvSpPr>
          <p:nvPr/>
        </p:nvSpPr>
        <p:spPr bwMode="auto">
          <a:xfrm flipV="1">
            <a:off x="2278063" y="628650"/>
            <a:ext cx="0" cy="526415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" name="Line 53"/>
          <p:cNvSpPr>
            <a:spLocks noChangeShapeType="1"/>
          </p:cNvSpPr>
          <p:nvPr/>
        </p:nvSpPr>
        <p:spPr bwMode="auto">
          <a:xfrm flipH="1">
            <a:off x="2187575" y="5737225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" name="Rectangle 54"/>
          <p:cNvSpPr>
            <a:spLocks noChangeArrowheads="1"/>
          </p:cNvSpPr>
          <p:nvPr/>
        </p:nvSpPr>
        <p:spPr bwMode="auto">
          <a:xfrm rot="16200000">
            <a:off x="1830388" y="5522913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50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0" name="Line 55"/>
          <p:cNvSpPr>
            <a:spLocks noChangeShapeType="1"/>
          </p:cNvSpPr>
          <p:nvPr/>
        </p:nvSpPr>
        <p:spPr bwMode="auto">
          <a:xfrm flipH="1">
            <a:off x="2187575" y="4749800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1" name="Rectangle 56"/>
          <p:cNvSpPr>
            <a:spLocks noChangeArrowheads="1"/>
          </p:cNvSpPr>
          <p:nvPr/>
        </p:nvSpPr>
        <p:spPr bwMode="auto">
          <a:xfrm rot="16200000">
            <a:off x="1830388" y="4532313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60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2" name="Line 57"/>
          <p:cNvSpPr>
            <a:spLocks noChangeShapeType="1"/>
          </p:cNvSpPr>
          <p:nvPr/>
        </p:nvSpPr>
        <p:spPr bwMode="auto">
          <a:xfrm flipH="1">
            <a:off x="2187575" y="3754438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3" name="Rectangle 58"/>
          <p:cNvSpPr>
            <a:spLocks noChangeArrowheads="1"/>
          </p:cNvSpPr>
          <p:nvPr/>
        </p:nvSpPr>
        <p:spPr bwMode="auto">
          <a:xfrm rot="16200000">
            <a:off x="1830388" y="3540125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70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" name="Line 59"/>
          <p:cNvSpPr>
            <a:spLocks noChangeShapeType="1"/>
          </p:cNvSpPr>
          <p:nvPr/>
        </p:nvSpPr>
        <p:spPr bwMode="auto">
          <a:xfrm flipH="1">
            <a:off x="2187575" y="2760663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" name="Rectangle 60"/>
          <p:cNvSpPr>
            <a:spLocks noChangeArrowheads="1"/>
          </p:cNvSpPr>
          <p:nvPr/>
        </p:nvSpPr>
        <p:spPr bwMode="auto">
          <a:xfrm rot="16200000">
            <a:off x="1830388" y="2544763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80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" name="Line 61"/>
          <p:cNvSpPr>
            <a:spLocks noChangeShapeType="1"/>
          </p:cNvSpPr>
          <p:nvPr/>
        </p:nvSpPr>
        <p:spPr bwMode="auto">
          <a:xfrm flipH="1">
            <a:off x="2187575" y="1771650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7" name="Rectangle 62"/>
          <p:cNvSpPr>
            <a:spLocks noChangeArrowheads="1"/>
          </p:cNvSpPr>
          <p:nvPr/>
        </p:nvSpPr>
        <p:spPr bwMode="auto">
          <a:xfrm rot="16200000">
            <a:off x="1830388" y="1555750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90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8" name="Line 63"/>
          <p:cNvSpPr>
            <a:spLocks noChangeShapeType="1"/>
          </p:cNvSpPr>
          <p:nvPr/>
        </p:nvSpPr>
        <p:spPr bwMode="auto">
          <a:xfrm flipH="1">
            <a:off x="2187575" y="777875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" name="Rectangle 64"/>
          <p:cNvSpPr>
            <a:spLocks noChangeArrowheads="1"/>
          </p:cNvSpPr>
          <p:nvPr/>
        </p:nvSpPr>
        <p:spPr bwMode="auto">
          <a:xfrm rot="16200000">
            <a:off x="1763713" y="558800"/>
            <a:ext cx="5032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0" name="Rectangle 65"/>
          <p:cNvSpPr>
            <a:spLocks noChangeArrowheads="1"/>
          </p:cNvSpPr>
          <p:nvPr/>
        </p:nvSpPr>
        <p:spPr bwMode="auto">
          <a:xfrm rot="16200000">
            <a:off x="-1121188" y="3074114"/>
            <a:ext cx="56078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smtClean="0">
                <a:solidFill>
                  <a:srgbClr val="000000"/>
                </a:solidFill>
              </a:rPr>
              <a:t>White Women’s Earnings </a:t>
            </a:r>
            <a:r>
              <a:rPr lang="en-US" altLang="en-US" sz="1600" dirty="0">
                <a:solidFill>
                  <a:srgbClr val="000000"/>
                </a:solidFill>
              </a:rPr>
              <a:t>as Percent of White Men's Earnings</a:t>
            </a:r>
            <a:endParaRPr lang="en-US" altLang="en-US" sz="1600" dirty="0">
              <a:solidFill>
                <a:prstClr val="black"/>
              </a:solidFill>
            </a:endParaRPr>
          </a:p>
        </p:txBody>
      </p:sp>
      <p:sp>
        <p:nvSpPr>
          <p:cNvPr id="211" name="Line 66"/>
          <p:cNvSpPr>
            <a:spLocks noChangeShapeType="1"/>
          </p:cNvSpPr>
          <p:nvPr/>
        </p:nvSpPr>
        <p:spPr bwMode="auto">
          <a:xfrm>
            <a:off x="2278063" y="5892800"/>
            <a:ext cx="8321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2" name="Line 67"/>
          <p:cNvSpPr>
            <a:spLocks noChangeShapeType="1"/>
          </p:cNvSpPr>
          <p:nvPr/>
        </p:nvSpPr>
        <p:spPr bwMode="auto">
          <a:xfrm>
            <a:off x="2649538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4" name="Rectangle 68"/>
          <p:cNvSpPr>
            <a:spLocks noChangeArrowheads="1"/>
          </p:cNvSpPr>
          <p:nvPr/>
        </p:nvSpPr>
        <p:spPr bwMode="auto">
          <a:xfrm>
            <a:off x="2387600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1980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" name="Line 69"/>
          <p:cNvSpPr>
            <a:spLocks noChangeShapeType="1"/>
          </p:cNvSpPr>
          <p:nvPr/>
        </p:nvSpPr>
        <p:spPr bwMode="auto">
          <a:xfrm>
            <a:off x="373062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6" name="Rectangle 70"/>
          <p:cNvSpPr>
            <a:spLocks noChangeArrowheads="1"/>
          </p:cNvSpPr>
          <p:nvPr/>
        </p:nvSpPr>
        <p:spPr bwMode="auto">
          <a:xfrm>
            <a:off x="3467100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1985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7" name="Line 71"/>
          <p:cNvSpPr>
            <a:spLocks noChangeShapeType="1"/>
          </p:cNvSpPr>
          <p:nvPr/>
        </p:nvSpPr>
        <p:spPr bwMode="auto">
          <a:xfrm>
            <a:off x="481647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8" name="Rectangle 72"/>
          <p:cNvSpPr>
            <a:spLocks noChangeArrowheads="1"/>
          </p:cNvSpPr>
          <p:nvPr/>
        </p:nvSpPr>
        <p:spPr bwMode="auto">
          <a:xfrm>
            <a:off x="4552950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1990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9" name="Line 73"/>
          <p:cNvSpPr>
            <a:spLocks noChangeShapeType="1"/>
          </p:cNvSpPr>
          <p:nvPr/>
        </p:nvSpPr>
        <p:spPr bwMode="auto">
          <a:xfrm>
            <a:off x="589597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0" name="Rectangle 74"/>
          <p:cNvSpPr>
            <a:spLocks noChangeArrowheads="1"/>
          </p:cNvSpPr>
          <p:nvPr/>
        </p:nvSpPr>
        <p:spPr bwMode="auto">
          <a:xfrm>
            <a:off x="5632450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1995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1" name="Line 75"/>
          <p:cNvSpPr>
            <a:spLocks noChangeShapeType="1"/>
          </p:cNvSpPr>
          <p:nvPr/>
        </p:nvSpPr>
        <p:spPr bwMode="auto">
          <a:xfrm>
            <a:off x="698182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2" name="Rectangle 76"/>
          <p:cNvSpPr>
            <a:spLocks noChangeArrowheads="1"/>
          </p:cNvSpPr>
          <p:nvPr/>
        </p:nvSpPr>
        <p:spPr bwMode="auto">
          <a:xfrm>
            <a:off x="6718300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2000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3" name="Line 77"/>
          <p:cNvSpPr>
            <a:spLocks noChangeShapeType="1"/>
          </p:cNvSpPr>
          <p:nvPr/>
        </p:nvSpPr>
        <p:spPr bwMode="auto">
          <a:xfrm>
            <a:off x="806767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6" name="Rectangle 78"/>
          <p:cNvSpPr>
            <a:spLocks noChangeArrowheads="1"/>
          </p:cNvSpPr>
          <p:nvPr/>
        </p:nvSpPr>
        <p:spPr bwMode="auto">
          <a:xfrm>
            <a:off x="7804150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2005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7" name="Line 79"/>
          <p:cNvSpPr>
            <a:spLocks noChangeShapeType="1"/>
          </p:cNvSpPr>
          <p:nvPr/>
        </p:nvSpPr>
        <p:spPr bwMode="auto">
          <a:xfrm>
            <a:off x="914717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18" name="Rectangle 80"/>
          <p:cNvSpPr>
            <a:spLocks noChangeArrowheads="1"/>
          </p:cNvSpPr>
          <p:nvPr/>
        </p:nvSpPr>
        <p:spPr bwMode="auto">
          <a:xfrm>
            <a:off x="8885238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2010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9" name="Line 81"/>
          <p:cNvSpPr>
            <a:spLocks noChangeShapeType="1"/>
          </p:cNvSpPr>
          <p:nvPr/>
        </p:nvSpPr>
        <p:spPr bwMode="auto">
          <a:xfrm>
            <a:off x="10233025" y="5892800"/>
            <a:ext cx="0" cy="9048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0" name="Rectangle 82"/>
          <p:cNvSpPr>
            <a:spLocks noChangeArrowheads="1"/>
          </p:cNvSpPr>
          <p:nvPr/>
        </p:nvSpPr>
        <p:spPr bwMode="auto">
          <a:xfrm>
            <a:off x="9971088" y="6035675"/>
            <a:ext cx="635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2015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1" name="Rectangle 83"/>
          <p:cNvSpPr>
            <a:spLocks noChangeArrowheads="1"/>
          </p:cNvSpPr>
          <p:nvPr/>
        </p:nvSpPr>
        <p:spPr bwMode="auto">
          <a:xfrm>
            <a:off x="6188075" y="6338888"/>
            <a:ext cx="6111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Year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22" name="Rectangle 84"/>
          <p:cNvSpPr>
            <a:spLocks noChangeArrowheads="1"/>
          </p:cNvSpPr>
          <p:nvPr/>
        </p:nvSpPr>
        <p:spPr bwMode="auto">
          <a:xfrm>
            <a:off x="6392863" y="204788"/>
            <a:ext cx="246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67" name="Rectangle 5"/>
          <p:cNvSpPr>
            <a:spLocks noChangeArrowheads="1"/>
          </p:cNvSpPr>
          <p:nvPr/>
        </p:nvSpPr>
        <p:spPr bwMode="auto">
          <a:xfrm>
            <a:off x="2411602" y="76200"/>
            <a:ext cx="75319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1E2D53"/>
                </a:solidFill>
              </a:rPr>
              <a:t>White Women’s Median Earnings </a:t>
            </a:r>
            <a:r>
              <a:rPr lang="en-US" altLang="en-US" b="1" dirty="0" smtClean="0">
                <a:solidFill>
                  <a:srgbClr val="1E2D53"/>
                </a:solidFill>
              </a:rPr>
              <a:t>vs. </a:t>
            </a:r>
            <a:r>
              <a:rPr lang="en-US" altLang="en-US" b="1" dirty="0">
                <a:solidFill>
                  <a:srgbClr val="1E2D53"/>
                </a:solidFill>
              </a:rPr>
              <a:t>White Men’s Median Earnings</a:t>
            </a:r>
          </a:p>
          <a:p>
            <a:pPr algn="ctr"/>
            <a:r>
              <a:rPr lang="en-US" altLang="en-US" dirty="0">
                <a:solidFill>
                  <a:srgbClr val="1E2D53"/>
                </a:solidFill>
              </a:rPr>
              <a:t>Among Full-Time Workers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-76200" y="6553200"/>
            <a:ext cx="3353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Current Population Survey</a:t>
            </a:r>
          </a:p>
        </p:txBody>
      </p:sp>
    </p:spTree>
    <p:extLst>
      <p:ext uri="{BB962C8B-B14F-4D97-AF65-F5344CB8AC3E}">
        <p14:creationId xmlns:p14="http://schemas.microsoft.com/office/powerpoint/2010/main" val="35858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Large differences in earnings and other outcomes by race and gender in America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Partly driven by differences in economic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opportunities, schools, etc. as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have discussed previously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could also be partly driven by discrimination: differential treatment by employers and other actors based on race or gender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series of recent studies have used experimental and quasi-experimental methods to test for discrimination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Discrimination: Motivation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Bertrand and Mullainathan (2004) send out fictitious resumes with identical credentials in response to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real job ads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Vary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name of applicant to be “white-sounding”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(e.g., Emily Walsh or Greg Backer) vs. “black-sounding” (e.g., Lakisha Washington or Jamal Jones)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Send 5,000 resumes in response to 1,300 help-wanted ads in newspapers in Boston and Chicago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Analyze call-back rates in response to application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 Discrimination in Hiring</a:t>
            </a:r>
          </a:p>
        </p:txBody>
      </p:sp>
    </p:spTree>
    <p:extLst>
      <p:ext uri="{BB962C8B-B14F-4D97-AF65-F5344CB8AC3E}">
        <p14:creationId xmlns:p14="http://schemas.microsoft.com/office/powerpoint/2010/main" val="8967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381125" y="0"/>
            <a:ext cx="942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4775" y="-6350"/>
            <a:ext cx="9442450" cy="687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381125" y="6350"/>
            <a:ext cx="9423400" cy="685165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78063" y="628650"/>
            <a:ext cx="8321675" cy="4818063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278063" y="4165600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278063" y="3035300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278063" y="1908175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278063" y="777875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432050" y="3914775"/>
            <a:ext cx="520700" cy="1382713"/>
          </a:xfrm>
          <a:prstGeom prst="rect">
            <a:avLst/>
          </a:prstGeom>
          <a:solidFill>
            <a:srgbClr val="5AB7D4"/>
          </a:solidFill>
          <a:ln w="0">
            <a:solidFill>
              <a:srgbClr val="5AB7D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587750" y="4503738"/>
            <a:ext cx="519113" cy="793750"/>
          </a:xfrm>
          <a:prstGeom prst="rect">
            <a:avLst/>
          </a:prstGeom>
          <a:solidFill>
            <a:srgbClr val="5AB7D4"/>
          </a:solidFill>
          <a:ln w="0">
            <a:solidFill>
              <a:srgbClr val="5AB7D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741863" y="3171825"/>
            <a:ext cx="525463" cy="2125663"/>
          </a:xfrm>
          <a:prstGeom prst="rect">
            <a:avLst/>
          </a:prstGeom>
          <a:solidFill>
            <a:srgbClr val="5AB7D4"/>
          </a:solidFill>
          <a:ln w="0">
            <a:solidFill>
              <a:srgbClr val="5AB7D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902325" y="3811588"/>
            <a:ext cx="519113" cy="1485900"/>
          </a:xfrm>
          <a:prstGeom prst="rect">
            <a:avLst/>
          </a:prstGeom>
          <a:solidFill>
            <a:srgbClr val="5AB7D4"/>
          </a:solidFill>
          <a:ln w="0">
            <a:solidFill>
              <a:srgbClr val="5AB7D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056438" y="3857625"/>
            <a:ext cx="525463" cy="1439863"/>
          </a:xfrm>
          <a:prstGeom prst="rect">
            <a:avLst/>
          </a:prstGeom>
          <a:solidFill>
            <a:srgbClr val="5AB7D4"/>
          </a:solidFill>
          <a:ln w="0">
            <a:solidFill>
              <a:srgbClr val="5AB7D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8216900" y="3697288"/>
            <a:ext cx="519113" cy="1600200"/>
          </a:xfrm>
          <a:prstGeom prst="rect">
            <a:avLst/>
          </a:prstGeom>
          <a:solidFill>
            <a:srgbClr val="5AB7D4"/>
          </a:solidFill>
          <a:ln w="0">
            <a:solidFill>
              <a:srgbClr val="5AB7D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9371013" y="4264025"/>
            <a:ext cx="519113" cy="1033463"/>
          </a:xfrm>
          <a:prstGeom prst="rect">
            <a:avLst/>
          </a:prstGeom>
          <a:solidFill>
            <a:srgbClr val="5AB7D4"/>
          </a:solidFill>
          <a:ln w="0">
            <a:solidFill>
              <a:srgbClr val="5AB7D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987675" y="2103438"/>
            <a:ext cx="519113" cy="3194050"/>
          </a:xfrm>
          <a:prstGeom prst="rect">
            <a:avLst/>
          </a:prstGeom>
          <a:solidFill>
            <a:srgbClr val="D34041"/>
          </a:solidFill>
          <a:ln w="0">
            <a:solidFill>
              <a:srgbClr val="D3404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4141788" y="3000375"/>
            <a:ext cx="519113" cy="2297113"/>
          </a:xfrm>
          <a:prstGeom prst="rect">
            <a:avLst/>
          </a:prstGeom>
          <a:solidFill>
            <a:srgbClr val="D34041"/>
          </a:solidFill>
          <a:ln w="0">
            <a:solidFill>
              <a:srgbClr val="D3404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5302250" y="989013"/>
            <a:ext cx="519113" cy="4308475"/>
          </a:xfrm>
          <a:prstGeom prst="rect">
            <a:avLst/>
          </a:prstGeom>
          <a:solidFill>
            <a:srgbClr val="D34041"/>
          </a:solidFill>
          <a:ln w="0">
            <a:solidFill>
              <a:srgbClr val="D3404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6456363" y="1971675"/>
            <a:ext cx="519113" cy="3325813"/>
          </a:xfrm>
          <a:prstGeom prst="rect">
            <a:avLst/>
          </a:prstGeom>
          <a:solidFill>
            <a:srgbClr val="D34041"/>
          </a:solidFill>
          <a:ln w="0">
            <a:solidFill>
              <a:srgbClr val="D3404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7616825" y="1646238"/>
            <a:ext cx="519113" cy="3651250"/>
          </a:xfrm>
          <a:prstGeom prst="rect">
            <a:avLst/>
          </a:prstGeom>
          <a:solidFill>
            <a:srgbClr val="D34041"/>
          </a:solidFill>
          <a:ln w="0">
            <a:solidFill>
              <a:srgbClr val="D3404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8770938" y="2828925"/>
            <a:ext cx="519113" cy="2468563"/>
          </a:xfrm>
          <a:prstGeom prst="rect">
            <a:avLst/>
          </a:prstGeom>
          <a:solidFill>
            <a:srgbClr val="D34041"/>
          </a:solidFill>
          <a:ln w="0">
            <a:solidFill>
              <a:srgbClr val="D3404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9925050" y="2543175"/>
            <a:ext cx="525463" cy="2754313"/>
          </a:xfrm>
          <a:prstGeom prst="rect">
            <a:avLst/>
          </a:prstGeom>
          <a:solidFill>
            <a:srgbClr val="D34041"/>
          </a:solidFill>
          <a:ln w="0">
            <a:solidFill>
              <a:srgbClr val="D3404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V="1">
            <a:off x="2278063" y="628650"/>
            <a:ext cx="0" cy="481806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2187575" y="5297488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 rot="16200000">
            <a:off x="1895475" y="5080000"/>
            <a:ext cx="2397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4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>
            <a:off x="2187575" y="4165600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rot="16200000">
            <a:off x="1895475" y="3948113"/>
            <a:ext cx="2397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6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2187575" y="3035300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 rot="16200000">
            <a:off x="1895475" y="2816225"/>
            <a:ext cx="2397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8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2187575" y="1908175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 rot="16200000">
            <a:off x="1830388" y="1692275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H="1">
            <a:off x="2187575" y="777875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 rot="16200000">
            <a:off x="1830388" y="561975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12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 rot="16200000">
            <a:off x="697713" y="2827193"/>
            <a:ext cx="196848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 dirty="0">
                <a:solidFill>
                  <a:srgbClr val="000000"/>
                </a:solidFill>
              </a:rPr>
              <a:t>Callback Rate (%)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2278063" y="5446713"/>
            <a:ext cx="8321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>
            <a:off x="2970213" y="5446713"/>
            <a:ext cx="0" cy="9683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2832100" y="5589588"/>
            <a:ext cx="3825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All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4124325" y="5446713"/>
            <a:ext cx="0" cy="9683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3689350" y="5589588"/>
            <a:ext cx="9826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Chicago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>
            <a:off x="5284788" y="5446713"/>
            <a:ext cx="0" cy="9683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4918075" y="5589588"/>
            <a:ext cx="8461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Boston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>
            <a:off x="6438900" y="5446713"/>
            <a:ext cx="0" cy="9683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6038850" y="5589588"/>
            <a:ext cx="914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Female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>
            <a:off x="7599363" y="5446713"/>
            <a:ext cx="0" cy="9683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7199313" y="5589588"/>
            <a:ext cx="914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Female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7221538" y="5829300"/>
            <a:ext cx="863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Admin.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" name="Line 50"/>
          <p:cNvSpPr>
            <a:spLocks noChangeShapeType="1"/>
          </p:cNvSpPr>
          <p:nvPr/>
        </p:nvSpPr>
        <p:spPr bwMode="auto">
          <a:xfrm>
            <a:off x="8753475" y="5446713"/>
            <a:ext cx="0" cy="9683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8353425" y="5589588"/>
            <a:ext cx="914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Female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8456613" y="5829300"/>
            <a:ext cx="703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Sales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>
            <a:off x="9907588" y="5446713"/>
            <a:ext cx="0" cy="96838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9650413" y="5589588"/>
            <a:ext cx="6286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Male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4592638" y="6292850"/>
            <a:ext cx="3692525" cy="279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4616450" y="6308725"/>
            <a:ext cx="890588" cy="241300"/>
          </a:xfrm>
          <a:prstGeom prst="rect">
            <a:avLst/>
          </a:prstGeom>
          <a:solidFill>
            <a:srgbClr val="5AB7D4"/>
          </a:solidFill>
          <a:ln w="0">
            <a:solidFill>
              <a:srgbClr val="5AB7D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6592888" y="6308725"/>
            <a:ext cx="892175" cy="241300"/>
          </a:xfrm>
          <a:prstGeom prst="rect">
            <a:avLst/>
          </a:prstGeom>
          <a:solidFill>
            <a:srgbClr val="D34041"/>
          </a:solidFill>
          <a:ln w="0">
            <a:solidFill>
              <a:srgbClr val="D3404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649913" y="6308725"/>
            <a:ext cx="6969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Black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7627938" y="6308725"/>
            <a:ext cx="736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White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6392863" y="204788"/>
            <a:ext cx="246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1932861" y="86096"/>
            <a:ext cx="8489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1E2D53"/>
                </a:solidFill>
              </a:rPr>
              <a:t>Job Callback Rates by Race for Resumes with Otherwise Identical Credentials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10907" y="6553200"/>
            <a:ext cx="4482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Bertrand and 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Mullainathan (AER 2004</a:t>
            </a: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43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Edelman, Luca, and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Sversky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(2017) use an analogous approach to study discrimination among  Airbnb hosts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Send out fictitious requests to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book listings in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response to real postings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Set up 20 independent accounts and sent 6400 messages to hosts from these accounts in 2015 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Randomly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vary name of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applicant across accounts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be white vs. black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sounding (and do not include profile pictures)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Note: study was done independently using experimental accounts,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collaboration with Airbnb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 Discrimination Among Airbnb Hosts</a:t>
            </a:r>
          </a:p>
        </p:txBody>
      </p:sp>
    </p:spTree>
    <p:extLst>
      <p:ext uri="{BB962C8B-B14F-4D97-AF65-F5344CB8AC3E}">
        <p14:creationId xmlns:p14="http://schemas.microsoft.com/office/powerpoint/2010/main" val="25474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OPower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has mailed Home Energy Reports to millions of electricity customers in markets across the U.S.</a:t>
            </a:r>
          </a:p>
          <a:p>
            <a:pPr marL="0" indent="0">
              <a:spcBef>
                <a:spcPct val="20000"/>
              </a:spcBef>
              <a:buClr>
                <a:schemeClr val="tx2"/>
              </a:buClr>
              <a:buNone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Mailings were randomly assigned, permitting experimental estimates of causal effects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Allcott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Rogers (2014) evaluate impacts of these mailings by comparing electricity usage of treated and control households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Social Norms to Reduce Electricity Consumption: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OPower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Scale-Up</a:t>
            </a:r>
          </a:p>
        </p:txBody>
      </p:sp>
    </p:spTree>
    <p:extLst>
      <p:ext uri="{BB962C8B-B14F-4D97-AF65-F5344CB8AC3E}">
        <p14:creationId xmlns:p14="http://schemas.microsoft.com/office/powerpoint/2010/main" val="332592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69" y="477932"/>
            <a:ext cx="9941012" cy="6217920"/>
          </a:xfrm>
          <a:prstGeom prst="rect">
            <a:avLst/>
          </a:prstGeom>
          <a:noFill/>
          <a:ln w="0">
            <a:noFill/>
            <a:prstDash val="solid"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58379" y="86096"/>
            <a:ext cx="94384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 err="1">
                <a:solidFill>
                  <a:srgbClr val="1E2D53"/>
                </a:solidFill>
              </a:rPr>
              <a:t>AirBnB</a:t>
            </a:r>
            <a:r>
              <a:rPr lang="en-US" altLang="en-US" b="1" dirty="0">
                <a:solidFill>
                  <a:srgbClr val="1E2D53"/>
                </a:solidFill>
              </a:rPr>
              <a:t> Host Response Rates by Race for Individuals with Otherwise Identical Profiles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200" y="6574536"/>
            <a:ext cx="4562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Edelman, Luca, and Svirsky 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(AEJ 2017</a:t>
            </a: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82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happens to listings where offer was not accepted?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Roughly 40% of these listings remained vacant on proposed date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Rejecting black guests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 loss of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$65-$100 of revenue on average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Publication of Edelman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Luca, and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Sversky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(2017) paper pressured Airbnb to acknowledge that discrimination was prevalent on the site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Airbnb took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steps to address the problem: more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“Instant”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bookings,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reducing prominence of guest photos, increased support for discrimination complaints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stopped short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making names and photos invisible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Racial Discrimination Among Airbnb Hosts</a:t>
            </a:r>
          </a:p>
        </p:txBody>
      </p:sp>
    </p:spTree>
    <p:extLst>
      <p:ext uri="{BB962C8B-B14F-4D97-AF65-F5344CB8AC3E}">
        <p14:creationId xmlns:p14="http://schemas.microsoft.com/office/powerpoint/2010/main" val="15477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different theories of discrimination that could in principle be consistent with these patterns: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Taste-based discrimination: preference for employees/clients of a given race for reasons unrelated to their performance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Statistical discrimination: use of race as a signal of other aspects of background that may matter for performance (e.g., language, inferences about effort, or skill)</a:t>
            </a:r>
          </a:p>
          <a:p>
            <a:pPr marL="914400" lvl="1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Both forces harmful for qualified minorities, but distinguishing between them is important to understand the solution</a:t>
            </a:r>
          </a:p>
          <a:p>
            <a:pPr marL="342900" lvl="0" indent="-342900">
              <a:spcBef>
                <a:spcPct val="2000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discrimination is statistical, then providing more accurate information would help; if it is taste-based, need to change people’s preferences/attitudes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vs. Taste-Based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7335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 way to test between these two explanations is to use measures of performance/output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 those who get screened out due to discrimination actually have lower performance?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Difficult to study directly in most settings because we don’t observe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outcomes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those who don’t get the job or 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Airbnb booking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vs. Taste-Based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1925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setting where people can see productivity: auditions for orchestras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Goldin and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Rouse (2000)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compare outcomes of auditions that were “blind” (behind a curtain) vs.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non-blind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from eight major symphony orchestras from 1950-1995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14,000 auditions, some of which were blind and some of which were not, depending upon orchestra policy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Sex-Based Discrimination in Orchestra Auditions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utoShape 46"/>
          <p:cNvSpPr>
            <a:spLocks noChangeAspect="1" noChangeArrowheads="1" noTextEdit="1"/>
          </p:cNvSpPr>
          <p:nvPr/>
        </p:nvSpPr>
        <p:spPr bwMode="auto">
          <a:xfrm>
            <a:off x="1381125" y="0"/>
            <a:ext cx="9429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2" name="Rectangle 48"/>
          <p:cNvSpPr>
            <a:spLocks noChangeArrowheads="1"/>
          </p:cNvSpPr>
          <p:nvPr/>
        </p:nvSpPr>
        <p:spPr bwMode="auto">
          <a:xfrm>
            <a:off x="1374775" y="-6350"/>
            <a:ext cx="9442450" cy="6870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3" name="Rectangle 49"/>
          <p:cNvSpPr>
            <a:spLocks noChangeArrowheads="1"/>
          </p:cNvSpPr>
          <p:nvPr/>
        </p:nvSpPr>
        <p:spPr bwMode="auto">
          <a:xfrm>
            <a:off x="1381125" y="6350"/>
            <a:ext cx="9423400" cy="685165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4" name="Rectangle 50"/>
          <p:cNvSpPr>
            <a:spLocks noChangeArrowheads="1"/>
          </p:cNvSpPr>
          <p:nvPr/>
        </p:nvSpPr>
        <p:spPr bwMode="auto">
          <a:xfrm>
            <a:off x="2278063" y="628650"/>
            <a:ext cx="8321675" cy="5057775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5" name="Line 51"/>
          <p:cNvSpPr>
            <a:spLocks noChangeShapeType="1"/>
          </p:cNvSpPr>
          <p:nvPr/>
        </p:nvSpPr>
        <p:spPr bwMode="auto">
          <a:xfrm>
            <a:off x="2278063" y="4743450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6" name="Line 52"/>
          <p:cNvSpPr>
            <a:spLocks noChangeShapeType="1"/>
          </p:cNvSpPr>
          <p:nvPr/>
        </p:nvSpPr>
        <p:spPr bwMode="auto">
          <a:xfrm>
            <a:off x="2278063" y="3949700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7" name="Line 53"/>
          <p:cNvSpPr>
            <a:spLocks noChangeShapeType="1"/>
          </p:cNvSpPr>
          <p:nvPr/>
        </p:nvSpPr>
        <p:spPr bwMode="auto">
          <a:xfrm>
            <a:off x="2278063" y="3154363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8" name="Line 54"/>
          <p:cNvSpPr>
            <a:spLocks noChangeShapeType="1"/>
          </p:cNvSpPr>
          <p:nvPr/>
        </p:nvSpPr>
        <p:spPr bwMode="auto">
          <a:xfrm>
            <a:off x="2278063" y="2360613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9" name="Line 55"/>
          <p:cNvSpPr>
            <a:spLocks noChangeShapeType="1"/>
          </p:cNvSpPr>
          <p:nvPr/>
        </p:nvSpPr>
        <p:spPr bwMode="auto">
          <a:xfrm>
            <a:off x="2278063" y="1571625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0" name="Line 56"/>
          <p:cNvSpPr>
            <a:spLocks noChangeShapeType="1"/>
          </p:cNvSpPr>
          <p:nvPr/>
        </p:nvSpPr>
        <p:spPr bwMode="auto">
          <a:xfrm>
            <a:off x="2278063" y="777875"/>
            <a:ext cx="8321675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1" name="Rectangle 57"/>
          <p:cNvSpPr>
            <a:spLocks noChangeArrowheads="1"/>
          </p:cNvSpPr>
          <p:nvPr/>
        </p:nvSpPr>
        <p:spPr bwMode="auto">
          <a:xfrm>
            <a:off x="2432050" y="1000125"/>
            <a:ext cx="1292225" cy="4532313"/>
          </a:xfrm>
          <a:prstGeom prst="rect">
            <a:avLst/>
          </a:prstGeom>
          <a:solidFill>
            <a:srgbClr val="D34041"/>
          </a:solidFill>
          <a:ln w="0">
            <a:solidFill>
              <a:srgbClr val="D3404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2" name="Rectangle 58"/>
          <p:cNvSpPr>
            <a:spLocks noChangeArrowheads="1"/>
          </p:cNvSpPr>
          <p:nvPr/>
        </p:nvSpPr>
        <p:spPr bwMode="auto">
          <a:xfrm>
            <a:off x="7604125" y="2474913"/>
            <a:ext cx="1292225" cy="3057525"/>
          </a:xfrm>
          <a:prstGeom prst="rect">
            <a:avLst/>
          </a:prstGeom>
          <a:solidFill>
            <a:srgbClr val="D34041"/>
          </a:solidFill>
          <a:ln w="0">
            <a:solidFill>
              <a:srgbClr val="D3404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3" name="Rectangle 59"/>
          <p:cNvSpPr>
            <a:spLocks noChangeArrowheads="1"/>
          </p:cNvSpPr>
          <p:nvPr/>
        </p:nvSpPr>
        <p:spPr bwMode="auto">
          <a:xfrm>
            <a:off x="3981450" y="2332038"/>
            <a:ext cx="1292225" cy="3200400"/>
          </a:xfrm>
          <a:prstGeom prst="rect">
            <a:avLst/>
          </a:prstGeom>
          <a:solidFill>
            <a:srgbClr val="5AB7D4"/>
          </a:solidFill>
          <a:ln w="0">
            <a:solidFill>
              <a:srgbClr val="5AB7D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4" name="Rectangle 60"/>
          <p:cNvSpPr>
            <a:spLocks noChangeArrowheads="1"/>
          </p:cNvSpPr>
          <p:nvPr/>
        </p:nvSpPr>
        <p:spPr bwMode="auto">
          <a:xfrm>
            <a:off x="9153525" y="1965325"/>
            <a:ext cx="1296988" cy="3567113"/>
          </a:xfrm>
          <a:prstGeom prst="rect">
            <a:avLst/>
          </a:prstGeom>
          <a:solidFill>
            <a:srgbClr val="5AB7D4"/>
          </a:solidFill>
          <a:ln w="0">
            <a:solidFill>
              <a:srgbClr val="5AB7D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5" name="Line 61"/>
          <p:cNvSpPr>
            <a:spLocks noChangeShapeType="1"/>
          </p:cNvSpPr>
          <p:nvPr/>
        </p:nvSpPr>
        <p:spPr bwMode="auto">
          <a:xfrm flipV="1">
            <a:off x="2278063" y="628650"/>
            <a:ext cx="0" cy="50577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6" name="Line 62"/>
          <p:cNvSpPr>
            <a:spLocks noChangeShapeType="1"/>
          </p:cNvSpPr>
          <p:nvPr/>
        </p:nvSpPr>
        <p:spPr bwMode="auto">
          <a:xfrm flipH="1">
            <a:off x="2187575" y="5532438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7" name="Rectangle 63"/>
          <p:cNvSpPr>
            <a:spLocks noChangeArrowheads="1"/>
          </p:cNvSpPr>
          <p:nvPr/>
        </p:nvSpPr>
        <p:spPr bwMode="auto">
          <a:xfrm rot="16200000">
            <a:off x="1895475" y="5313363"/>
            <a:ext cx="2397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78" name="Line 64"/>
          <p:cNvSpPr>
            <a:spLocks noChangeShapeType="1"/>
          </p:cNvSpPr>
          <p:nvPr/>
        </p:nvSpPr>
        <p:spPr bwMode="auto">
          <a:xfrm flipH="1">
            <a:off x="2187575" y="4743450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9" name="Rectangle 65"/>
          <p:cNvSpPr>
            <a:spLocks noChangeArrowheads="1"/>
          </p:cNvSpPr>
          <p:nvPr/>
        </p:nvSpPr>
        <p:spPr bwMode="auto">
          <a:xfrm rot="16200000">
            <a:off x="1895475" y="4524375"/>
            <a:ext cx="2397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0" name="Line 66"/>
          <p:cNvSpPr>
            <a:spLocks noChangeShapeType="1"/>
          </p:cNvSpPr>
          <p:nvPr/>
        </p:nvSpPr>
        <p:spPr bwMode="auto">
          <a:xfrm flipH="1">
            <a:off x="2187575" y="3949700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1" name="Rectangle 67"/>
          <p:cNvSpPr>
            <a:spLocks noChangeArrowheads="1"/>
          </p:cNvSpPr>
          <p:nvPr/>
        </p:nvSpPr>
        <p:spPr bwMode="auto">
          <a:xfrm rot="16200000">
            <a:off x="1830388" y="3733800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2" name="Line 68"/>
          <p:cNvSpPr>
            <a:spLocks noChangeShapeType="1"/>
          </p:cNvSpPr>
          <p:nvPr/>
        </p:nvSpPr>
        <p:spPr bwMode="auto">
          <a:xfrm flipH="1">
            <a:off x="2187575" y="3154363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3" name="Rectangle 69"/>
          <p:cNvSpPr>
            <a:spLocks noChangeArrowheads="1"/>
          </p:cNvSpPr>
          <p:nvPr/>
        </p:nvSpPr>
        <p:spPr bwMode="auto">
          <a:xfrm rot="16200000">
            <a:off x="1830388" y="2940050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15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4" name="Line 70"/>
          <p:cNvSpPr>
            <a:spLocks noChangeShapeType="1"/>
          </p:cNvSpPr>
          <p:nvPr/>
        </p:nvSpPr>
        <p:spPr bwMode="auto">
          <a:xfrm flipH="1">
            <a:off x="2187575" y="2360613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5" name="Rectangle 71"/>
          <p:cNvSpPr>
            <a:spLocks noChangeArrowheads="1"/>
          </p:cNvSpPr>
          <p:nvPr/>
        </p:nvSpPr>
        <p:spPr bwMode="auto">
          <a:xfrm rot="16200000">
            <a:off x="1830388" y="2144713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20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6" name="Line 72"/>
          <p:cNvSpPr>
            <a:spLocks noChangeShapeType="1"/>
          </p:cNvSpPr>
          <p:nvPr/>
        </p:nvSpPr>
        <p:spPr bwMode="auto">
          <a:xfrm flipH="1">
            <a:off x="2187575" y="1571625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7" name="Rectangle 73"/>
          <p:cNvSpPr>
            <a:spLocks noChangeArrowheads="1"/>
          </p:cNvSpPr>
          <p:nvPr/>
        </p:nvSpPr>
        <p:spPr bwMode="auto">
          <a:xfrm rot="16200000">
            <a:off x="1830388" y="1355725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25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88" name="Line 74"/>
          <p:cNvSpPr>
            <a:spLocks noChangeShapeType="1"/>
          </p:cNvSpPr>
          <p:nvPr/>
        </p:nvSpPr>
        <p:spPr bwMode="auto">
          <a:xfrm flipH="1">
            <a:off x="2187575" y="777875"/>
            <a:ext cx="904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9" name="Rectangle 75"/>
          <p:cNvSpPr>
            <a:spLocks noChangeArrowheads="1"/>
          </p:cNvSpPr>
          <p:nvPr/>
        </p:nvSpPr>
        <p:spPr bwMode="auto">
          <a:xfrm rot="16200000">
            <a:off x="1830388" y="561975"/>
            <a:ext cx="371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30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0" name="Rectangle 76"/>
          <p:cNvSpPr>
            <a:spLocks noChangeArrowheads="1"/>
          </p:cNvSpPr>
          <p:nvPr/>
        </p:nvSpPr>
        <p:spPr bwMode="auto">
          <a:xfrm rot="16200000">
            <a:off x="-706995" y="2944668"/>
            <a:ext cx="47779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 dirty="0">
                <a:solidFill>
                  <a:srgbClr val="000000"/>
                </a:solidFill>
              </a:rPr>
              <a:t>Proportion Who Advance to Next Round (%)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91" name="Line 77"/>
          <p:cNvSpPr>
            <a:spLocks noChangeShapeType="1"/>
          </p:cNvSpPr>
          <p:nvPr/>
        </p:nvSpPr>
        <p:spPr bwMode="auto">
          <a:xfrm>
            <a:off x="2278063" y="5686425"/>
            <a:ext cx="832167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2" name="Line 78"/>
          <p:cNvSpPr>
            <a:spLocks noChangeShapeType="1"/>
          </p:cNvSpPr>
          <p:nvPr/>
        </p:nvSpPr>
        <p:spPr bwMode="auto">
          <a:xfrm>
            <a:off x="3856038" y="5686425"/>
            <a:ext cx="0" cy="920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3" name="Rectangle 79"/>
          <p:cNvSpPr>
            <a:spLocks noChangeArrowheads="1"/>
          </p:cNvSpPr>
          <p:nvPr/>
        </p:nvSpPr>
        <p:spPr bwMode="auto">
          <a:xfrm>
            <a:off x="3117850" y="5829300"/>
            <a:ext cx="158273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Blind Audition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94" name="Line 80"/>
          <p:cNvSpPr>
            <a:spLocks noChangeShapeType="1"/>
          </p:cNvSpPr>
          <p:nvPr/>
        </p:nvSpPr>
        <p:spPr bwMode="auto">
          <a:xfrm>
            <a:off x="9028113" y="5686425"/>
            <a:ext cx="0" cy="9207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5" name="Rectangle 81"/>
          <p:cNvSpPr>
            <a:spLocks noChangeArrowheads="1"/>
          </p:cNvSpPr>
          <p:nvPr/>
        </p:nvSpPr>
        <p:spPr bwMode="auto">
          <a:xfrm>
            <a:off x="8089900" y="5829300"/>
            <a:ext cx="198548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 dirty="0">
                <a:solidFill>
                  <a:srgbClr val="000000"/>
                </a:solidFill>
              </a:rPr>
              <a:t>Non-blind Audition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96" name="Rectangle 82"/>
          <p:cNvSpPr>
            <a:spLocks noChangeArrowheads="1"/>
          </p:cNvSpPr>
          <p:nvPr/>
        </p:nvSpPr>
        <p:spPr bwMode="auto">
          <a:xfrm>
            <a:off x="4546600" y="6292850"/>
            <a:ext cx="3789363" cy="279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7" name="Rectangle 83"/>
          <p:cNvSpPr>
            <a:spLocks noChangeArrowheads="1"/>
          </p:cNvSpPr>
          <p:nvPr/>
        </p:nvSpPr>
        <p:spPr bwMode="auto">
          <a:xfrm>
            <a:off x="4564063" y="6308725"/>
            <a:ext cx="892175" cy="241300"/>
          </a:xfrm>
          <a:prstGeom prst="rect">
            <a:avLst/>
          </a:prstGeom>
          <a:solidFill>
            <a:srgbClr val="D34041"/>
          </a:solidFill>
          <a:ln w="0">
            <a:solidFill>
              <a:srgbClr val="D3404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8" name="Rectangle 84"/>
          <p:cNvSpPr>
            <a:spLocks noChangeArrowheads="1"/>
          </p:cNvSpPr>
          <p:nvPr/>
        </p:nvSpPr>
        <p:spPr bwMode="auto">
          <a:xfrm>
            <a:off x="6804025" y="6308725"/>
            <a:ext cx="892175" cy="241300"/>
          </a:xfrm>
          <a:prstGeom prst="rect">
            <a:avLst/>
          </a:prstGeom>
          <a:solidFill>
            <a:srgbClr val="5AB7D4"/>
          </a:solidFill>
          <a:ln w="0">
            <a:solidFill>
              <a:srgbClr val="5AB7D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9" name="Rectangle 85"/>
          <p:cNvSpPr>
            <a:spLocks noChangeArrowheads="1"/>
          </p:cNvSpPr>
          <p:nvPr/>
        </p:nvSpPr>
        <p:spPr bwMode="auto">
          <a:xfrm>
            <a:off x="5599113" y="6308725"/>
            <a:ext cx="9493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Women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0" name="Rectangle 86"/>
          <p:cNvSpPr>
            <a:spLocks noChangeArrowheads="1"/>
          </p:cNvSpPr>
          <p:nvPr/>
        </p:nvSpPr>
        <p:spPr bwMode="auto">
          <a:xfrm>
            <a:off x="7839075" y="6308725"/>
            <a:ext cx="571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900">
                <a:solidFill>
                  <a:srgbClr val="000000"/>
                </a:solidFill>
              </a:rPr>
              <a:t>Men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1" name="Rectangle 87"/>
          <p:cNvSpPr>
            <a:spLocks noChangeArrowheads="1"/>
          </p:cNvSpPr>
          <p:nvPr/>
        </p:nvSpPr>
        <p:spPr bwMode="auto">
          <a:xfrm>
            <a:off x="6392863" y="204788"/>
            <a:ext cx="246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6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2" name="Rectangle 5"/>
          <p:cNvSpPr>
            <a:spLocks noChangeArrowheads="1"/>
          </p:cNvSpPr>
          <p:nvPr/>
        </p:nvSpPr>
        <p:spPr bwMode="auto">
          <a:xfrm>
            <a:off x="2037664" y="86096"/>
            <a:ext cx="82798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1E2D53"/>
                </a:solidFill>
              </a:rPr>
              <a:t>Average Success Rates at Orchestra Auditions by </a:t>
            </a:r>
            <a:r>
              <a:rPr lang="en-US" altLang="en-US" b="1" dirty="0" smtClean="0">
                <a:solidFill>
                  <a:srgbClr val="1E2D53"/>
                </a:solidFill>
              </a:rPr>
              <a:t>Sex </a:t>
            </a:r>
            <a:r>
              <a:rPr lang="en-US" altLang="en-US" b="1" dirty="0">
                <a:solidFill>
                  <a:srgbClr val="1E2D53"/>
                </a:solidFill>
              </a:rPr>
              <a:t>and Type of Audition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39590" y="6553200"/>
            <a:ext cx="37176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Goldin and Rouse </a:t>
            </a:r>
            <a:r>
              <a:rPr lang="en-US" sz="16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(AER 2000</a:t>
            </a: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29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Goldin and Rouse results suggest that discrimination is partly taste-based (or based on biased beliefs about performance)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If all one cares about is quality of music performance, then orchestras are sacrificing performance quality by giving men a preference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Sex-Based Discrimination in Orchestra Auditions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Discrimination/suboptimal choice is not driven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entirely by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deep-rooted beliefs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Decisions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also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vary greatly based on factors unrelated to substantive features of the issue at hand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Danziger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et al. (2011) demonstrate this by analyzing data on judges’ decisions to grant prisoners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parole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Biases due to Decision Fatigue</a:t>
            </a:r>
          </a:p>
        </p:txBody>
      </p:sp>
    </p:spTree>
    <p:extLst>
      <p:ext uri="{BB962C8B-B14F-4D97-AF65-F5344CB8AC3E}">
        <p14:creationId xmlns:p14="http://schemas.microsoft.com/office/powerpoint/2010/main" val="423783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Data: 1,100 judicial rulings on parole for prisoners in Israel over 10 months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Judges review about 20 cases on average each day in succession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Ordering of cases depends upon when attorney shows up and is essentially random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Judges can decide to grant parole or reject (delay to a future hearing, maintaining status quo)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 institutional feature: two breaks during the day for meals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 am for late-morning snack (40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mins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pm for lunch (1 hour)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Studying Decision Fatigue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 Parole Decisions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9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38" t="4404" r="1873" b="2597"/>
          <a:stretch/>
        </p:blipFill>
        <p:spPr>
          <a:xfrm>
            <a:off x="1295400" y="609600"/>
            <a:ext cx="9748158" cy="5782600"/>
          </a:xfrm>
          <a:prstGeom prst="rect">
            <a:avLst/>
          </a:prstGeom>
        </p:spPr>
      </p:pic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877250" y="86096"/>
            <a:ext cx="86007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1E2D53"/>
                </a:solidFill>
              </a:rPr>
              <a:t>Proportion of Rulings in Favor of Prisoner by Time of Interview During the Day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6553200"/>
            <a:ext cx="50783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6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Danziger</a:t>
            </a: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Levav</a:t>
            </a: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Avnaim-Pesso</a:t>
            </a: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(PNAS 2011)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78944" y="3897868"/>
            <a:ext cx="724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</a:t>
            </a:r>
          </a:p>
          <a:p>
            <a:r>
              <a:rPr lang="en-US" dirty="0" smtClean="0"/>
              <a:t>for </a:t>
            </a:r>
          </a:p>
          <a:p>
            <a:r>
              <a:rPr lang="en-US" dirty="0" smtClean="0"/>
              <a:t>Snack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2133600"/>
            <a:ext cx="745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Break</a:t>
            </a:r>
          </a:p>
          <a:p>
            <a:r>
              <a:rPr lang="en-US" dirty="0" smtClean="0"/>
              <a:t>For </a:t>
            </a:r>
          </a:p>
          <a:p>
            <a:r>
              <a:rPr lang="en-US" dirty="0" smtClean="0"/>
              <a:t>Lunch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3" y="1219200"/>
            <a:ext cx="1193394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0" y="526996"/>
            <a:ext cx="81433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1E2D53"/>
                </a:solidFill>
              </a:rPr>
              <a:t>Treatment Effects of Monthly and Quarterly </a:t>
            </a:r>
            <a:r>
              <a:rPr lang="en-US" altLang="en-US" b="1" dirty="0" err="1">
                <a:solidFill>
                  <a:srgbClr val="1E2D53"/>
                </a:solidFill>
              </a:rPr>
              <a:t>OPower</a:t>
            </a:r>
            <a:r>
              <a:rPr lang="en-US" altLang="en-US" b="1" dirty="0">
                <a:solidFill>
                  <a:srgbClr val="1E2D53"/>
                </a:solidFill>
              </a:rPr>
              <a:t> Home Energy Reports</a:t>
            </a:r>
          </a:p>
          <a:p>
            <a:pPr algn="ctr"/>
            <a:r>
              <a:rPr lang="en-US" altLang="en-US" b="1" dirty="0">
                <a:solidFill>
                  <a:srgbClr val="1E2D53"/>
                </a:solidFill>
              </a:rPr>
              <a:t> on Electricity Consumption</a:t>
            </a:r>
            <a:endParaRPr lang="en-US" altLang="en-US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191000" y="5410200"/>
            <a:ext cx="457200" cy="38100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55494" y="5715000"/>
            <a:ext cx="4328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First home energy report received</a:t>
            </a:r>
          </a:p>
        </p:txBody>
      </p:sp>
    </p:spTree>
    <p:extLst>
      <p:ext uri="{BB962C8B-B14F-4D97-AF65-F5344CB8AC3E}">
        <p14:creationId xmlns:p14="http://schemas.microsoft.com/office/powerpoint/2010/main" val="24969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Most recent literature asks whether big data and machine learning can help people make decisions that are less biased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Idea: develop algorithms to predict outcomes of interest and use these to guide or replace human decisions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Analogous to the way in which Netflix presents movie recommendations based on history of movies viewed, demographics, etc.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These algorithms are not necessarily subject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human biases, but do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they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outperform humans’ decisions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overall or have other biases/shortcomings?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Machines Help Humans Overcome Biases?</a:t>
            </a:r>
          </a:p>
        </p:txBody>
      </p:sp>
    </p:spTree>
    <p:extLst>
      <p:ext uri="{BB962C8B-B14F-4D97-AF65-F5344CB8AC3E}">
        <p14:creationId xmlns:p14="http://schemas.microsoft.com/office/powerpoint/2010/main" val="21736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Kleinberg et al. (2017) compare the accuracy of human decisions and machine predictions in the criminal justice system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Every year, ~10 million people are arrested in the U.S.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After arrest, judges decide whether to hold defendants in jail or let them go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law, decision is made with the objective of minimizing risk of flight (failure to appear at trial)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Kleinberg et al. compare machine learning predictions and judges’ actual decisions in terms of performance in achieving this objective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to Jail vs. Release Defendants</a:t>
            </a:r>
          </a:p>
        </p:txBody>
      </p:sp>
    </p:spTree>
    <p:extLst>
      <p:ext uri="{BB962C8B-B14F-4D97-AF65-F5344CB8AC3E}">
        <p14:creationId xmlns:p14="http://schemas.microsoft.com/office/powerpoint/2010/main" val="39583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Data: 750,000 individuals arrested in New York City between 2008-2013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Same data on prior history that is available to judge (rap sheet, current offense, etc.)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on subsequent crimes to develop and evaluate performance of algorithm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Define “crime” as failing to show up at trial; objective is to jail those with highest risk of committing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crime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Other definitions of crime (e.g., repeat offenses) yield similar results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First divide data into three separate samples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to Jail vs. Release Defendants</a:t>
            </a:r>
          </a:p>
        </p:txBody>
      </p:sp>
    </p:spTree>
    <p:extLst>
      <p:ext uri="{BB962C8B-B14F-4D97-AF65-F5344CB8AC3E}">
        <p14:creationId xmlns:p14="http://schemas.microsoft.com/office/powerpoint/2010/main" val="32834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257"/>
          <a:stretch/>
        </p:blipFill>
        <p:spPr>
          <a:xfrm>
            <a:off x="1973833" y="474132"/>
            <a:ext cx="8138160" cy="6248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6574536"/>
            <a:ext cx="2967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Kleinberg et al. (2017)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0"/>
            <a:ext cx="9525000" cy="51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Used for Empirical Analysis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Predict probability of committing a crime using a machine learning method called decision trees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Main statistical challenge: need to avoid overfitting the data with large number of potential predictors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an get very good in-sample fit but have poor performance out-of-sample (analogous to issues with Google flu trend)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Solve this problem using cross-validation, using separate samples for estimation and evaluation of predictions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Machine Learning Using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4119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steps to develop predictions using decision trees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Split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data based on the variable that is most predictive of differences in crime rates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Machine Learning Using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2352588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Hypothetical Decision Tree for Decision to Jail Defendant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157973" y="1524000"/>
            <a:ext cx="6199295" cy="1415533"/>
            <a:chOff x="1760915" y="1608525"/>
            <a:chExt cx="6199295" cy="1415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387435" y="1608525"/>
                  <a:ext cx="2606907" cy="43088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Arrest</m:t>
                        </m:r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Charge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7435" y="1608525"/>
                  <a:ext cx="2606907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164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>
              <a:cxnSpLocks/>
              <a:stCxn id="22" idx="2"/>
            </p:cNvCxnSpPr>
            <p:nvPr/>
          </p:nvCxnSpPr>
          <p:spPr>
            <a:xfrm flipH="1">
              <a:off x="1760915" y="2039412"/>
              <a:ext cx="2929974" cy="984646"/>
            </a:xfrm>
            <a:prstGeom prst="line">
              <a:avLst/>
            </a:prstGeom>
            <a:ln w="12700">
              <a:solidFill>
                <a:srgbClr val="1E2D5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  <a:stCxn id="22" idx="2"/>
            </p:cNvCxnSpPr>
            <p:nvPr/>
          </p:nvCxnSpPr>
          <p:spPr>
            <a:xfrm>
              <a:off x="4690889" y="2039412"/>
              <a:ext cx="3269321" cy="940713"/>
            </a:xfrm>
            <a:prstGeom prst="line">
              <a:avLst/>
            </a:prstGeom>
            <a:ln w="12700">
              <a:solidFill>
                <a:srgbClr val="1E2D5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723894" y="2094807"/>
              <a:ext cx="798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Felony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37316" y="2072640"/>
              <a:ext cx="149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Misdemeanor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288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steps to develop predictions using decision trees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Split the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based on the variable that is most predictive of differences in crime rates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Grow the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 to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given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 of nodes </a:t>
            </a:r>
            <a:r>
              <a:rPr lang="en-US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Machine Learning Using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3462571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Hypothetical Decision Tree for Decision to Jail Defendant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92175" y="1524000"/>
            <a:ext cx="7565093" cy="1846420"/>
            <a:chOff x="395117" y="1608525"/>
            <a:chExt cx="7565093" cy="1846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387435" y="1608525"/>
                  <a:ext cx="2606907" cy="43088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Arrest</m:t>
                        </m:r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Charge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7435" y="1608525"/>
                  <a:ext cx="2606907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164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>
              <a:cxnSpLocks/>
              <a:stCxn id="22" idx="2"/>
              <a:endCxn id="27" idx="0"/>
            </p:cNvCxnSpPr>
            <p:nvPr/>
          </p:nvCxnSpPr>
          <p:spPr>
            <a:xfrm flipH="1">
              <a:off x="1760915" y="2039412"/>
              <a:ext cx="2929974" cy="984646"/>
            </a:xfrm>
            <a:prstGeom prst="line">
              <a:avLst/>
            </a:prstGeom>
            <a:ln w="12700">
              <a:solidFill>
                <a:srgbClr val="1E2D5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  <a:stCxn id="22" idx="2"/>
            </p:cNvCxnSpPr>
            <p:nvPr/>
          </p:nvCxnSpPr>
          <p:spPr>
            <a:xfrm>
              <a:off x="4690889" y="2039412"/>
              <a:ext cx="3269321" cy="940713"/>
            </a:xfrm>
            <a:prstGeom prst="line">
              <a:avLst/>
            </a:prstGeom>
            <a:ln w="12700">
              <a:solidFill>
                <a:srgbClr val="1E2D5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723894" y="2094807"/>
              <a:ext cx="798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Felony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37316" y="2072640"/>
              <a:ext cx="149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Misdemeanor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95117" y="3024058"/>
                  <a:ext cx="2731595" cy="43088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Age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117" y="3024058"/>
                  <a:ext cx="2731595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64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Connector 35"/>
          <p:cNvCxnSpPr>
            <a:cxnSpLocks/>
          </p:cNvCxnSpPr>
          <p:nvPr/>
        </p:nvCxnSpPr>
        <p:spPr>
          <a:xfrm flipH="1">
            <a:off x="1591796" y="3377077"/>
            <a:ext cx="1460920" cy="1441687"/>
          </a:xfrm>
          <a:prstGeom prst="line">
            <a:avLst/>
          </a:prstGeom>
          <a:ln w="12700">
            <a:solidFill>
              <a:srgbClr val="1E2D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3061120" y="3370634"/>
            <a:ext cx="1282280" cy="1423853"/>
          </a:xfrm>
          <a:prstGeom prst="line">
            <a:avLst/>
          </a:prstGeom>
          <a:ln w="12700">
            <a:solidFill>
              <a:srgbClr val="1E2D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04547" y="3859777"/>
            <a:ext cx="106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Above 30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19200" y="3886200"/>
            <a:ext cx="105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Below 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143000" y="4983033"/>
                <a:ext cx="814128" cy="430887"/>
              </a:xfrm>
              <a:prstGeom prst="rect">
                <a:avLst/>
              </a:prstGeom>
              <a:solidFill>
                <a:srgbClr val="C01B00"/>
              </a:solidFill>
              <a:ln>
                <a:solidFill>
                  <a:srgbClr val="C01B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white"/>
                          </a:solidFill>
                          <a:latin typeface="Cambria Math"/>
                        </a:rPr>
                        <m:t>Yes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983033"/>
                <a:ext cx="81412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1B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10272" y="4979313"/>
                <a:ext cx="814128" cy="430887"/>
              </a:xfrm>
              <a:prstGeom prst="rect">
                <a:avLst/>
              </a:prstGeom>
              <a:solidFill>
                <a:srgbClr val="55752F"/>
              </a:solidFill>
              <a:ln>
                <a:solidFill>
                  <a:srgbClr val="55752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white"/>
                          </a:solidFill>
                          <a:latin typeface="Cambria Math"/>
                        </a:rPr>
                        <m:t>No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72" y="4979313"/>
                <a:ext cx="81412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55752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497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Hypothetical Decision Tree for Decision to Jail Defendant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92175" y="1524000"/>
            <a:ext cx="8420351" cy="1846420"/>
            <a:chOff x="395117" y="1608525"/>
            <a:chExt cx="8420351" cy="1846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387435" y="1608525"/>
                  <a:ext cx="2606907" cy="43088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Arrest</m:t>
                        </m:r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Charge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7435" y="1608525"/>
                  <a:ext cx="2606907" cy="430887"/>
                </a:xfrm>
                <a:prstGeom prst="rect">
                  <a:avLst/>
                </a:prstGeom>
                <a:blipFill>
                  <a:blip r:embed="rId3"/>
                  <a:stretch>
                    <a:fillRect b="-164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/>
            <p:cNvCxnSpPr>
              <a:cxnSpLocks/>
              <a:stCxn id="22" idx="2"/>
              <a:endCxn id="27" idx="0"/>
            </p:cNvCxnSpPr>
            <p:nvPr/>
          </p:nvCxnSpPr>
          <p:spPr>
            <a:xfrm flipH="1">
              <a:off x="1760915" y="2039412"/>
              <a:ext cx="2929974" cy="984646"/>
            </a:xfrm>
            <a:prstGeom prst="line">
              <a:avLst/>
            </a:prstGeom>
            <a:ln w="12700">
              <a:solidFill>
                <a:srgbClr val="1E2D5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  <a:stCxn id="22" idx="2"/>
              <a:endCxn id="28" idx="0"/>
            </p:cNvCxnSpPr>
            <p:nvPr/>
          </p:nvCxnSpPr>
          <p:spPr>
            <a:xfrm>
              <a:off x="4690889" y="2039412"/>
              <a:ext cx="3269321" cy="940713"/>
            </a:xfrm>
            <a:prstGeom prst="line">
              <a:avLst/>
            </a:prstGeom>
            <a:ln w="12700">
              <a:solidFill>
                <a:srgbClr val="1E2D5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723894" y="2094807"/>
              <a:ext cx="798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Felony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37316" y="2072640"/>
              <a:ext cx="1495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Misdemeanor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95117" y="3024058"/>
                  <a:ext cx="2731595" cy="43088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Age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117" y="3024058"/>
                  <a:ext cx="2731595" cy="430887"/>
                </a:xfrm>
                <a:prstGeom prst="rect">
                  <a:avLst/>
                </a:prstGeom>
                <a:blipFill>
                  <a:blip r:embed="rId4"/>
                  <a:stretch>
                    <a:fillRect b="-1643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7104952" y="2980125"/>
                  <a:ext cx="1710516" cy="43088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Prior</m:t>
                        </m:r>
                        <m:r>
                          <a:rPr lang="en-US" sz="2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Crime</m:t>
                        </m:r>
                      </m:oMath>
                    </m:oMathPara>
                  </a14:m>
                  <a:endParaRPr lang="en-US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952" y="2980125"/>
                  <a:ext cx="1710516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Connector 35"/>
          <p:cNvCxnSpPr>
            <a:cxnSpLocks/>
          </p:cNvCxnSpPr>
          <p:nvPr/>
        </p:nvCxnSpPr>
        <p:spPr>
          <a:xfrm flipH="1">
            <a:off x="1591796" y="3377077"/>
            <a:ext cx="1460920" cy="1441687"/>
          </a:xfrm>
          <a:prstGeom prst="line">
            <a:avLst/>
          </a:prstGeom>
          <a:ln w="12700">
            <a:solidFill>
              <a:srgbClr val="1E2D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3061120" y="3370634"/>
            <a:ext cx="1282280" cy="1423853"/>
          </a:xfrm>
          <a:prstGeom prst="line">
            <a:avLst/>
          </a:prstGeom>
          <a:ln w="12700">
            <a:solidFill>
              <a:srgbClr val="1E2D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04547" y="3859777"/>
            <a:ext cx="106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Above 30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19200" y="3886200"/>
            <a:ext cx="1050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Below 30</a:t>
            </a:r>
          </a:p>
        </p:txBody>
      </p:sp>
      <p:cxnSp>
        <p:nvCxnSpPr>
          <p:cNvPr id="54" name="Straight Connector 53"/>
          <p:cNvCxnSpPr>
            <a:cxnSpLocks/>
          </p:cNvCxnSpPr>
          <p:nvPr/>
        </p:nvCxnSpPr>
        <p:spPr>
          <a:xfrm flipH="1">
            <a:off x="7924800" y="3326487"/>
            <a:ext cx="1460920" cy="1441687"/>
          </a:xfrm>
          <a:prstGeom prst="line">
            <a:avLst/>
          </a:prstGeom>
          <a:ln w="12700">
            <a:solidFill>
              <a:srgbClr val="1E2D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9385720" y="3327657"/>
            <a:ext cx="1282280" cy="1423853"/>
          </a:xfrm>
          <a:prstGeom prst="line">
            <a:avLst/>
          </a:prstGeom>
          <a:ln w="12700">
            <a:solidFill>
              <a:srgbClr val="1E2D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182482" y="3780511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Yes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49954" y="381000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143000" y="4983033"/>
                <a:ext cx="814128" cy="430887"/>
              </a:xfrm>
              <a:prstGeom prst="rect">
                <a:avLst/>
              </a:prstGeom>
              <a:solidFill>
                <a:srgbClr val="C01B00"/>
              </a:solidFill>
              <a:ln>
                <a:solidFill>
                  <a:srgbClr val="C01B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white"/>
                          </a:solidFill>
                          <a:latin typeface="Cambria Math"/>
                        </a:rPr>
                        <m:t>Yes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983033"/>
                <a:ext cx="81412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1B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10272" y="4979313"/>
                <a:ext cx="814128" cy="430887"/>
              </a:xfrm>
              <a:prstGeom prst="rect">
                <a:avLst/>
              </a:prstGeom>
              <a:solidFill>
                <a:srgbClr val="55752F"/>
              </a:solidFill>
              <a:ln>
                <a:solidFill>
                  <a:srgbClr val="55752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white"/>
                          </a:solidFill>
                          <a:latin typeface="Cambria Math"/>
                        </a:rPr>
                        <m:t>No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272" y="4979313"/>
                <a:ext cx="81412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55752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391400" y="4979313"/>
                <a:ext cx="814128" cy="430887"/>
              </a:xfrm>
              <a:prstGeom prst="rect">
                <a:avLst/>
              </a:prstGeom>
              <a:solidFill>
                <a:srgbClr val="55752F"/>
              </a:solidFill>
              <a:ln>
                <a:solidFill>
                  <a:srgbClr val="55752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No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979313"/>
                <a:ext cx="81412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55752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0311072" y="4979313"/>
                <a:ext cx="814128" cy="430887"/>
              </a:xfrm>
              <a:prstGeom prst="rect">
                <a:avLst/>
              </a:prstGeom>
              <a:solidFill>
                <a:srgbClr val="C01B00"/>
              </a:solidFill>
              <a:ln>
                <a:solidFill>
                  <a:srgbClr val="C01B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Yes</m:t>
                      </m:r>
                    </m:oMath>
                  </m:oMathPara>
                </a14:m>
                <a:endParaRPr lang="en-US" sz="22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072" y="4979313"/>
                <a:ext cx="81412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C01B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3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OPower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gradually expanded its presence to additional markets over time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Were impacts similar to those achieved in initial markets?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Allcott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(2015) estimates impact of home energy reports for 111 markets separately, using data on nearly 9 million customers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each market, construct an estimate of causal effect of home energy report by comparing treated and control households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Effects of Social Norms Across Markets</a:t>
            </a:r>
          </a:p>
        </p:txBody>
      </p:sp>
    </p:spTree>
    <p:extLst>
      <p:ext uri="{BB962C8B-B14F-4D97-AF65-F5344CB8AC3E}">
        <p14:creationId xmlns:p14="http://schemas.microsoft.com/office/powerpoint/2010/main" val="38150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Three steps to develop predictions using decision trees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Split the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based on the variable that is most predictive of differences in crime rates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Grow the tree up to a given number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nodes </a:t>
            </a:r>
            <a:r>
              <a:rPr lang="en-US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separate validation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sample to evaluate accuracy of predictions based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on a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tree of size </a:t>
            </a:r>
            <a:r>
              <a:rPr lang="en-US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 </a:t>
            </a: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44546A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Repeat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steps 1-3 varying </a:t>
            </a:r>
            <a:r>
              <a:rPr lang="en-US" sz="20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choose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tree-size </a:t>
            </a:r>
            <a:r>
              <a:rPr lang="en-US" sz="20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that minimizes average prediction errors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Methodology: Machine Learning Using Decision Trees</a:t>
            </a:r>
          </a:p>
        </p:txBody>
      </p:sp>
    </p:spTree>
    <p:extLst>
      <p:ext uri="{BB962C8B-B14F-4D97-AF65-F5344CB8AC3E}">
        <p14:creationId xmlns:p14="http://schemas.microsoft.com/office/powerpoint/2010/main" val="2668722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323368"/>
            <a:ext cx="8305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000" dirty="0">
              <a:solidFill>
                <a:prstClr val="white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" y="412390"/>
            <a:ext cx="7257014" cy="6316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05800" y="2286000"/>
            <a:ext cx="3103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error in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(test)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47837" y="6167195"/>
                <a:ext cx="11588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𝜆</m:t>
                      </m:r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837" y="6167195"/>
                <a:ext cx="115884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7239001" y="1752600"/>
            <a:ext cx="1078666" cy="570768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20595" y="3009168"/>
            <a:ext cx="0" cy="3158026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97242" y="4800705"/>
            <a:ext cx="2298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number of nodes to minimize prediction errors in validation sample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4038600" y="5419430"/>
            <a:ext cx="805795" cy="461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17667" y="4703579"/>
            <a:ext cx="31937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error in 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estimation sample</a:t>
            </a:r>
          </a:p>
          <a:p>
            <a:endParaRPr lang="en-US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934200" y="4878351"/>
            <a:ext cx="1290702" cy="760449"/>
          </a:xfrm>
          <a:prstGeom prst="straightConnector1">
            <a:avLst/>
          </a:prstGeom>
          <a:ln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D2DCA60-2FD2-4D9F-A6BC-A48E8E4845BD}"/>
              </a:ext>
            </a:extLst>
          </p:cNvPr>
          <p:cNvSpPr/>
          <p:nvPr/>
        </p:nvSpPr>
        <p:spPr>
          <a:xfrm>
            <a:off x="1584569" y="6210025"/>
            <a:ext cx="990600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F1A0D3-9E82-4F77-92CA-41C78B54C702}"/>
              </a:ext>
            </a:extLst>
          </p:cNvPr>
          <p:cNvSpPr txBox="1"/>
          <p:nvPr/>
        </p:nvSpPr>
        <p:spPr>
          <a:xfrm>
            <a:off x="1524000" y="6167194"/>
            <a:ext cx="215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F798E3-981C-4DE6-A0A1-832E53F372DE}"/>
              </a:ext>
            </a:extLst>
          </p:cNvPr>
          <p:cNvSpPr/>
          <p:nvPr/>
        </p:nvSpPr>
        <p:spPr>
          <a:xfrm>
            <a:off x="6685754" y="6377610"/>
            <a:ext cx="990600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F9B378-E11E-4455-B497-F9131AE7D2A5}"/>
              </a:ext>
            </a:extLst>
          </p:cNvPr>
          <p:cNvSpPr/>
          <p:nvPr/>
        </p:nvSpPr>
        <p:spPr>
          <a:xfrm>
            <a:off x="8089716" y="6257796"/>
            <a:ext cx="990600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667D97-49EE-48A0-B228-3BECC13EA9E2}"/>
              </a:ext>
            </a:extLst>
          </p:cNvPr>
          <p:cNvSpPr txBox="1"/>
          <p:nvPr/>
        </p:nvSpPr>
        <p:spPr>
          <a:xfrm>
            <a:off x="3498212" y="6167194"/>
            <a:ext cx="21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2C6380-8184-4D29-8A13-3379525E418F}"/>
              </a:ext>
            </a:extLst>
          </p:cNvPr>
          <p:cNvSpPr/>
          <p:nvPr/>
        </p:nvSpPr>
        <p:spPr>
          <a:xfrm>
            <a:off x="3352800" y="6225315"/>
            <a:ext cx="990600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12D1FF-6F46-45CF-8159-8AF4B3DF3B0E}"/>
              </a:ext>
            </a:extLst>
          </p:cNvPr>
          <p:cNvSpPr/>
          <p:nvPr/>
        </p:nvSpPr>
        <p:spPr>
          <a:xfrm>
            <a:off x="4876800" y="6225315"/>
            <a:ext cx="990600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79000C-1685-4BBE-BE90-478D83749890}"/>
              </a:ext>
            </a:extLst>
          </p:cNvPr>
          <p:cNvSpPr/>
          <p:nvPr/>
        </p:nvSpPr>
        <p:spPr>
          <a:xfrm>
            <a:off x="7239000" y="6225315"/>
            <a:ext cx="990600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7D41D8-5934-41C0-BF87-C001AD79DB2B}"/>
              </a:ext>
            </a:extLst>
          </p:cNvPr>
          <p:cNvSpPr/>
          <p:nvPr/>
        </p:nvSpPr>
        <p:spPr>
          <a:xfrm>
            <a:off x="3605887" y="6377610"/>
            <a:ext cx="2413913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Nodes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501840-CF92-4D52-AD16-C38BC6336419}"/>
              </a:ext>
            </a:extLst>
          </p:cNvPr>
          <p:cNvSpPr txBox="1"/>
          <p:nvPr/>
        </p:nvSpPr>
        <p:spPr>
          <a:xfrm>
            <a:off x="3429000" y="6172305"/>
            <a:ext cx="441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558CE6-42EC-47AE-A1EA-3813AC845BA4}"/>
              </a:ext>
            </a:extLst>
          </p:cNvPr>
          <p:cNvSpPr txBox="1"/>
          <p:nvPr/>
        </p:nvSpPr>
        <p:spPr>
          <a:xfrm>
            <a:off x="5425831" y="6172305"/>
            <a:ext cx="441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099BDF-D0EC-4356-9EED-3CA93F11B7BB}"/>
              </a:ext>
            </a:extLst>
          </p:cNvPr>
          <p:cNvSpPr txBox="1"/>
          <p:nvPr/>
        </p:nvSpPr>
        <p:spPr>
          <a:xfrm>
            <a:off x="7407031" y="6172305"/>
            <a:ext cx="4415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59EB8E-5138-407A-A3A5-28C9300DCDE4}"/>
              </a:ext>
            </a:extLst>
          </p:cNvPr>
          <p:cNvSpPr/>
          <p:nvPr/>
        </p:nvSpPr>
        <p:spPr>
          <a:xfrm>
            <a:off x="381000" y="5791305"/>
            <a:ext cx="990600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2152F5-540B-4E2C-8747-23B4A9009037}"/>
              </a:ext>
            </a:extLst>
          </p:cNvPr>
          <p:cNvSpPr/>
          <p:nvPr/>
        </p:nvSpPr>
        <p:spPr>
          <a:xfrm>
            <a:off x="533400" y="4419705"/>
            <a:ext cx="990600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FAE74-0291-481C-AE32-F5BEC93F99BC}"/>
              </a:ext>
            </a:extLst>
          </p:cNvPr>
          <p:cNvSpPr/>
          <p:nvPr/>
        </p:nvSpPr>
        <p:spPr>
          <a:xfrm>
            <a:off x="533400" y="3048105"/>
            <a:ext cx="990600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A6DFF3-BE42-4276-9730-FF39FBB88D3E}"/>
              </a:ext>
            </a:extLst>
          </p:cNvPr>
          <p:cNvSpPr/>
          <p:nvPr/>
        </p:nvSpPr>
        <p:spPr>
          <a:xfrm>
            <a:off x="609600" y="3024915"/>
            <a:ext cx="990600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59F51F-4507-4479-A617-41D39CDC7B20}"/>
              </a:ext>
            </a:extLst>
          </p:cNvPr>
          <p:cNvSpPr/>
          <p:nvPr/>
        </p:nvSpPr>
        <p:spPr>
          <a:xfrm>
            <a:off x="176523" y="4003920"/>
            <a:ext cx="990600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0C8A43-D1AD-4FE3-8BD3-7131E4BC1E39}"/>
              </a:ext>
            </a:extLst>
          </p:cNvPr>
          <p:cNvSpPr/>
          <p:nvPr/>
        </p:nvSpPr>
        <p:spPr>
          <a:xfrm>
            <a:off x="609600" y="1447905"/>
            <a:ext cx="990600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07891D7-C4F4-4340-8E6C-CB069A85475D}"/>
              </a:ext>
            </a:extLst>
          </p:cNvPr>
          <p:cNvSpPr/>
          <p:nvPr/>
        </p:nvSpPr>
        <p:spPr>
          <a:xfrm>
            <a:off x="457200" y="3786915"/>
            <a:ext cx="990600" cy="480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FF4113-FFE1-4203-987C-EB875D40781C}"/>
              </a:ext>
            </a:extLst>
          </p:cNvPr>
          <p:cNvSpPr txBox="1"/>
          <p:nvPr/>
        </p:nvSpPr>
        <p:spPr>
          <a:xfrm>
            <a:off x="1001084" y="5997694"/>
            <a:ext cx="492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AB8191-37F0-44E1-840E-475E3B6C5977}"/>
              </a:ext>
            </a:extLst>
          </p:cNvPr>
          <p:cNvSpPr/>
          <p:nvPr/>
        </p:nvSpPr>
        <p:spPr>
          <a:xfrm>
            <a:off x="304800" y="2254021"/>
            <a:ext cx="990600" cy="277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Prediction Error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8D41F-B254-4742-8D60-E43AE203C4E6}"/>
              </a:ext>
            </a:extLst>
          </p:cNvPr>
          <p:cNvSpPr txBox="1"/>
          <p:nvPr/>
        </p:nvSpPr>
        <p:spPr>
          <a:xfrm>
            <a:off x="990600" y="4495905"/>
            <a:ext cx="492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A4107B-51B9-4708-92DB-A62CB2E5DA13}"/>
              </a:ext>
            </a:extLst>
          </p:cNvPr>
          <p:cNvSpPr txBox="1"/>
          <p:nvPr/>
        </p:nvSpPr>
        <p:spPr>
          <a:xfrm>
            <a:off x="990600" y="3014351"/>
            <a:ext cx="492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113E0F-2F10-43E5-856F-360EA016FA9B}"/>
              </a:ext>
            </a:extLst>
          </p:cNvPr>
          <p:cNvSpPr txBox="1"/>
          <p:nvPr/>
        </p:nvSpPr>
        <p:spPr>
          <a:xfrm>
            <a:off x="990600" y="1524105"/>
            <a:ext cx="492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66CEB9-4C08-42B8-B4BD-8E67A6386468}"/>
              </a:ext>
            </a:extLst>
          </p:cNvPr>
          <p:cNvSpPr/>
          <p:nvPr/>
        </p:nvSpPr>
        <p:spPr>
          <a:xfrm>
            <a:off x="4572000" y="5739814"/>
            <a:ext cx="1816963" cy="480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143000" y="14514"/>
            <a:ext cx="9525000" cy="51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 Errors vs. Size of Decision Tree</a:t>
            </a:r>
          </a:p>
        </p:txBody>
      </p:sp>
    </p:spTree>
    <p:extLst>
      <p:ext uri="{BB962C8B-B14F-4D97-AF65-F5344CB8AC3E}">
        <p14:creationId xmlns:p14="http://schemas.microsoft.com/office/powerpoint/2010/main" val="1288344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Applying this method yields predictions of crime rates for each defendant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Machine-based decision rule: jail the defendants who have the highest predicted risk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 does this machine-based rule compare to what judges actually do in terms of crime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rates it produces?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Answer is not obvious: judges can see things that are not in the case file, such as defendant’s demeanor in courtroom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Machine Predictions to Human Predictions</a:t>
            </a:r>
          </a:p>
        </p:txBody>
      </p:sp>
    </p:spTree>
    <p:extLst>
      <p:ext uri="{BB962C8B-B14F-4D97-AF65-F5344CB8AC3E}">
        <p14:creationId xmlns:p14="http://schemas.microsoft.com/office/powerpoint/2010/main" val="25975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6636"/>
            <a:ext cx="6502908" cy="62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14514"/>
            <a:ext cx="9525000" cy="51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Judges’ Release Decisions vs. Machine Predictions and Crime Risk</a:t>
            </a:r>
          </a:p>
        </p:txBody>
      </p:sp>
    </p:spTree>
    <p:extLst>
      <p:ext uri="{BB962C8B-B14F-4D97-AF65-F5344CB8AC3E}">
        <p14:creationId xmlns:p14="http://schemas.microsoft.com/office/powerpoint/2010/main" val="9199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6636"/>
            <a:ext cx="6502908" cy="62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14514"/>
            <a:ext cx="9525000" cy="51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Judges’ Release Decisions vs. Machine Predictions and Crime Risk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29401" y="3048000"/>
            <a:ext cx="2666999" cy="12954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65467" y="1905000"/>
            <a:ext cx="2605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Predicted crime risk is highly correlated with observed crime rates (for defendants who are released)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6636"/>
            <a:ext cx="6502908" cy="62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14514"/>
            <a:ext cx="9525000" cy="51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Judges’ Release Decisions vs. Machine Predictions and Crime Risk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001000" y="2743200"/>
            <a:ext cx="1585934" cy="1524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86934" y="1838235"/>
            <a:ext cx="26050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Judges release 50% of defendants whose predicted crime risk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exceeds 60%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9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6636"/>
            <a:ext cx="6502908" cy="62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14514"/>
            <a:ext cx="9525000" cy="51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Judges’ Release Decisions vs. Machine Predictions and Crime Risk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858000" y="1838235"/>
            <a:ext cx="2819400" cy="166696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86934" y="1838235"/>
            <a:ext cx="2605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 release 50% of defendants whose predicted crime risk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exceeds 60%</a:t>
            </a: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they jail 30% of defendants with crime risks of only 20%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001000" y="2743200"/>
            <a:ext cx="1585934" cy="1524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4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16636"/>
            <a:ext cx="6502908" cy="62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3000" y="14514"/>
            <a:ext cx="9525000" cy="518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Judges’ Release Decisions vs. Machine Predictions and Crime Risk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8001000" y="2743200"/>
            <a:ext cx="1585934" cy="152400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86934" y="1838235"/>
            <a:ext cx="26050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 release 50% of defendants whose predicted crime risk</a:t>
            </a: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exceeds 60%</a:t>
            </a: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 they jail 30% of defendants with crime risks of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20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Swapping low-risk and high-risk defendants would keep jail population fixed while lowering crime rates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858000" y="1838235"/>
            <a:ext cx="2819400" cy="166696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433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How large are the gains from machine prediction?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Crime could be reduced by 25% with no change in jailing rates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jail populations could be reduced by 42% with no change in crime rates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Why? One explanation: Judges may be affected by cues in the courtroom (e.g., defendant’s demeanor) that do not predict crime rates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Whatever the reason, gains from machine-based “big data” predictions are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substantial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this application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Comparing Machine Predictions to Human Predictions</a:t>
            </a:r>
          </a:p>
        </p:txBody>
      </p:sp>
    </p:spTree>
    <p:extLst>
      <p:ext uri="{BB962C8B-B14F-4D97-AF65-F5344CB8AC3E}">
        <p14:creationId xmlns:p14="http://schemas.microsoft.com/office/powerpoint/2010/main" val="27404337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Another active area of research and application of big data in criminology: predictive policing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Predict (and prevent) crime before it happens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approaches: spatial and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individual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Spatial methods rely on clustering of criminal activity by area and time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Predictive Policing</a:t>
            </a:r>
          </a:p>
        </p:txBody>
      </p:sp>
    </p:spTree>
    <p:extLst>
      <p:ext uri="{BB962C8B-B14F-4D97-AF65-F5344CB8AC3E}">
        <p14:creationId xmlns:p14="http://schemas.microsoft.com/office/powerpoint/2010/main" val="34727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11"/>
          <a:stretch/>
        </p:blipFill>
        <p:spPr>
          <a:xfrm>
            <a:off x="2310062" y="685800"/>
            <a:ext cx="7900737" cy="5957172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72614" y="256401"/>
            <a:ext cx="87758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1E2D53"/>
                </a:solidFill>
              </a:rPr>
              <a:t>Effects of </a:t>
            </a:r>
            <a:r>
              <a:rPr lang="en-US" altLang="en-US" b="1" dirty="0" err="1">
                <a:solidFill>
                  <a:srgbClr val="1E2D53"/>
                </a:solidFill>
              </a:rPr>
              <a:t>OPower</a:t>
            </a:r>
            <a:r>
              <a:rPr lang="en-US" altLang="en-US" b="1" dirty="0">
                <a:solidFill>
                  <a:srgbClr val="1E2D53"/>
                </a:solidFill>
              </a:rPr>
              <a:t> Home Energy Reports Across Utilities, by Program Start Date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264934" y="2998827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Reduction in Electricity Usage (%)</a:t>
            </a:r>
          </a:p>
        </p:txBody>
      </p:sp>
    </p:spTree>
    <p:extLst>
      <p:ext uri="{BB962C8B-B14F-4D97-AF65-F5344CB8AC3E}">
        <p14:creationId xmlns:p14="http://schemas.microsoft.com/office/powerpoint/2010/main" val="32532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937" y="531839"/>
            <a:ext cx="7731151" cy="62499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6574536"/>
            <a:ext cx="3276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6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Mohler</a:t>
            </a: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et al. (JASA 2011)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6324600"/>
            <a:ext cx="5334000" cy="402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(Days)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548639" y="3291841"/>
            <a:ext cx="6035040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Event Pairs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-152400"/>
            <a:ext cx="118872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Between Burglary Events Separated by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 Miles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Less</a:t>
            </a:r>
          </a:p>
        </p:txBody>
      </p:sp>
    </p:spTree>
    <p:extLst>
      <p:ext uri="{BB962C8B-B14F-4D97-AF65-F5344CB8AC3E}">
        <p14:creationId xmlns:p14="http://schemas.microsoft.com/office/powerpoint/2010/main" val="25319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Another active area of research and application of big data in criminology: predictive policing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Predict (and prevent) crime before it happens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approaches: spatial and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individual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Spatial methods rely on clustering of criminal activity by area and time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Individual methods rely on individual characteristics, social networks, or data on behaviors (“profiling”)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Predictive Policing</a:t>
            </a:r>
          </a:p>
        </p:txBody>
      </p:sp>
    </p:spTree>
    <p:extLst>
      <p:ext uri="{BB962C8B-B14F-4D97-AF65-F5344CB8AC3E}">
        <p14:creationId xmlns:p14="http://schemas.microsoft.com/office/powerpoint/2010/main" val="4044976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of big data for predictive analytics raises serious ethical concerns, particularly in the context of criminal justice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Tension between two views: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Should a person be treated differently simply because they share attributes with others who have higher risks of crime?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Should police/judges/decision makers discard information that could help make society fairer and potentially more just than it is now on average?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Further research on costs and benefits of predictive analytics and study of ethical issues required before widespread application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Ethical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Debate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Regarding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Predictive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Analytics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we’ve learned in teaching this class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we see in the data are reflected in your stories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Teaching the tools of social science through applications is valuable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Couldn’t have done it without Rebecca, Christos, Evan, Jason, Juan, and Will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do we want you to take from this course?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Methods to analyze real-world problems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value of taking a data-based, scientific approach to policy questions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 interest in focusing on the social good</a:t>
            </a:r>
            <a:endParaRPr lang="en-US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899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Big Data to Solve Economic and Social Problems</a:t>
            </a:r>
          </a:p>
        </p:txBody>
      </p:sp>
    </p:spTree>
    <p:extLst>
      <p:ext uri="{BB962C8B-B14F-4D97-AF65-F5344CB8AC3E}">
        <p14:creationId xmlns:p14="http://schemas.microsoft.com/office/powerpoint/2010/main" val="8752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55467"/>
              </p:ext>
            </p:extLst>
          </p:nvPr>
        </p:nvGraphicFramePr>
        <p:xfrm>
          <a:off x="3258312" y="685800"/>
          <a:ext cx="4953000" cy="2247714"/>
        </p:xfrm>
        <a:graphic>
          <a:graphicData uri="http://schemas.openxmlformats.org/drawingml/2006/table">
            <a:tbl>
              <a:tblPr firstRow="1"/>
              <a:tblGrid>
                <a:gridCol w="2741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413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Area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Chance</a:t>
                      </a:r>
                      <a:r>
                        <a:rPr lang="en-US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of Rising from Bottom</a:t>
                      </a:r>
                      <a:r>
                        <a:rPr lang="en-US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to Top Fifth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83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Dubuque, 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83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San Jose, 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83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Washington</a:t>
                      </a:r>
                      <a:r>
                        <a:rPr lang="en-US" sz="16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DC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83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Chicago, 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6.5%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19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Memphis, TN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2" descr="http://www.fau.edu/eop/j0430642.jpg"/>
          <p:cNvPicPr>
            <a:picLocks noChangeAspect="1" noChangeArrowheads="1"/>
          </p:cNvPicPr>
          <p:nvPr/>
        </p:nvPicPr>
        <p:blipFill rotWithShape="1">
          <a:blip r:embed="rId2">
            <a:grayscl/>
          </a:blip>
          <a:srcRect t="31042" b="22962"/>
          <a:stretch/>
        </p:blipFill>
        <p:spPr bwMode="auto">
          <a:xfrm>
            <a:off x="-65534" y="3105149"/>
            <a:ext cx="12257534" cy="3752851"/>
          </a:xfrm>
          <a:prstGeom prst="rect">
            <a:avLst/>
          </a:prstGeom>
          <a:noFill/>
        </p:spPr>
      </p:pic>
      <p:sp>
        <p:nvSpPr>
          <p:cNvPr id="7" name="Rectangle 134"/>
          <p:cNvSpPr>
            <a:spLocks noChangeArrowheads="1"/>
          </p:cNvSpPr>
          <p:nvPr/>
        </p:nvSpPr>
        <p:spPr bwMode="auto">
          <a:xfrm>
            <a:off x="1353312" y="152400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Arial"/>
                <a:cs typeface="Arial"/>
              </a:rPr>
              <a:t>An Opportunity and a Challenge</a:t>
            </a:r>
          </a:p>
        </p:txBody>
      </p:sp>
    </p:spTree>
    <p:extLst>
      <p:ext uri="{BB962C8B-B14F-4D97-AF65-F5344CB8AC3E}">
        <p14:creationId xmlns:p14="http://schemas.microsoft.com/office/powerpoint/2010/main" val="12800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93726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Allcott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(2015) finds that effects of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OPower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treatment are larger for “early adopter” utilities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Likely because utilities with more environmentally-oriented customers signed up for the program in its early stages</a:t>
            </a:r>
          </a:p>
          <a:p>
            <a:pPr marL="0" indent="0">
              <a:spcBef>
                <a:spcPct val="20000"/>
              </a:spcBef>
              <a:buClr>
                <a:schemeClr val="tx2"/>
              </a:buClr>
              <a:buNone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Illustrates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broader methodological lesson: experimental/quasi-experimental estimates in social science are not necessarily stable across settings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Important to continue to conduct studies across areas and time periods to understand policy impacts, rather than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assuming that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effects will generalize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Selection Bias in Experimental Estimates</a:t>
            </a:r>
          </a:p>
        </p:txBody>
      </p:sp>
    </p:spTree>
    <p:extLst>
      <p:ext uri="{BB962C8B-B14F-4D97-AF65-F5344CB8AC3E}">
        <p14:creationId xmlns:p14="http://schemas.microsoft.com/office/powerpoint/2010/main" val="42058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Climate change and pollution have large social costs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But costs are not infinite, partly because human beings can adapt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Economic approach of quantifying environmental costs of policies and comparing them to their economic benefits is therefore very useful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Environmental damage can be mitigated through policies such as corrective taxes and changing social norms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New data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helping us to measure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what policies are necessary to achieve optimal balance of social costs and economic benefits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Policies to Mitigate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4795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2964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Key problem going forward: addressing externalities in implementing the necessary policies at a national and global scale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Unlike other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problems we have discussed in this course,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cannot be tackled at individual or local level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Pollution emitted in California affects atmosphere in the rest of the U.S. and the world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Policy challenge: need to develop global coalitions to tackle environmental problems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 Policies to Mitigate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0192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19200"/>
            <a:ext cx="8953500" cy="5181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Primary methodological theme of remaining lectures: applications of machine learning to prediction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Today: discrimination and criminal justice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90714"/>
            <a:ext cx="95250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of Remaining Lectures</a:t>
            </a:r>
          </a:p>
        </p:txBody>
      </p:sp>
    </p:spTree>
    <p:extLst>
      <p:ext uri="{BB962C8B-B14F-4D97-AF65-F5344CB8AC3E}">
        <p14:creationId xmlns:p14="http://schemas.microsoft.com/office/powerpoint/2010/main" val="19016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evel">
  <a:themeElements>
    <a:clrScheme name="Level 11">
      <a:dk1>
        <a:srgbClr val="000000"/>
      </a:dk1>
      <a:lt1>
        <a:srgbClr val="FFFFFF"/>
      </a:lt1>
      <a:dk2>
        <a:srgbClr val="120547"/>
      </a:dk2>
      <a:lt2>
        <a:srgbClr val="130AC2"/>
      </a:lt2>
      <a:accent1>
        <a:srgbClr val="99CC00"/>
      </a:accent1>
      <a:accent2>
        <a:srgbClr val="CFCCFC"/>
      </a:accent2>
      <a:accent3>
        <a:srgbClr val="FFFFFF"/>
      </a:accent3>
      <a:accent4>
        <a:srgbClr val="000000"/>
      </a:accent4>
      <a:accent5>
        <a:srgbClr val="CAE2AA"/>
      </a:accent5>
      <a:accent6>
        <a:srgbClr val="BBB9E4"/>
      </a:accent6>
      <a:hlink>
        <a:srgbClr val="FFCC00"/>
      </a:hlink>
      <a:folHlink>
        <a:srgbClr val="CC9900"/>
      </a:folHlink>
    </a:clrScheme>
    <a:fontScheme name="Lev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MS PGothic" pitchFamily="34" charset="-128"/>
            <a:cs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1A0769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B5B0FA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A49FE3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120547"/>
        </a:dk2>
        <a:lt2>
          <a:srgbClr val="130AC2"/>
        </a:lt2>
        <a:accent1>
          <a:srgbClr val="99CC00"/>
        </a:accent1>
        <a:accent2>
          <a:srgbClr val="CFCCFC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BB9E4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eamer Slides - Figures and Tables">
  <a:themeElements>
    <a:clrScheme name="Beamer Slides - Figures and Tabl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Figures and Tab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eamer Slides - Figures and Tab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Figures and Tab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Figures and Tabl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4204</TotalTime>
  <Words>2840</Words>
  <Application>Microsoft Office PowerPoint</Application>
  <PresentationFormat>Widescreen</PresentationFormat>
  <Paragraphs>547</Paragraphs>
  <Slides>54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54</vt:i4>
      </vt:variant>
    </vt:vector>
  </HeadingPairs>
  <TitlesOfParts>
    <vt:vector size="85" baseType="lpstr">
      <vt:lpstr>ＭＳ Ｐゴシック</vt:lpstr>
      <vt:lpstr>ＭＳ Ｐゴシック</vt:lpstr>
      <vt:lpstr>Arial</vt:lpstr>
      <vt:lpstr>Calibri</vt:lpstr>
      <vt:lpstr>Calibri Light</vt:lpstr>
      <vt:lpstr>Cambria Math</vt:lpstr>
      <vt:lpstr>Chalkboard</vt:lpstr>
      <vt:lpstr>cmss10</vt:lpstr>
      <vt:lpstr>CMU Bright</vt:lpstr>
      <vt:lpstr>Helvetica</vt:lpstr>
      <vt:lpstr>Symbol</vt:lpstr>
      <vt:lpstr>Times New Roman</vt:lpstr>
      <vt:lpstr>Wingdings</vt:lpstr>
      <vt:lpstr>Office Theme</vt:lpstr>
      <vt:lpstr>Beamer Slides - Title and Outlines</vt:lpstr>
      <vt:lpstr>1_Beamer Template</vt:lpstr>
      <vt:lpstr>1_Beamer Slides - Title and Outlines</vt:lpstr>
      <vt:lpstr>2_Beamer Template</vt:lpstr>
      <vt:lpstr>3_Office Theme</vt:lpstr>
      <vt:lpstr>Level</vt:lpstr>
      <vt:lpstr>1_Office Theme</vt:lpstr>
      <vt:lpstr>Beamer Slides - Figures and Tables</vt:lpstr>
      <vt:lpstr>5_Office Theme</vt:lpstr>
      <vt:lpstr>6_Office Theme</vt:lpstr>
      <vt:lpstr>2_Office Theme</vt:lpstr>
      <vt:lpstr>4_Office Theme</vt:lpstr>
      <vt:lpstr>7_Office Theme</vt:lpstr>
      <vt:lpstr>8_Office Theme</vt:lpstr>
      <vt:lpstr>10_Office Theme</vt:lpstr>
      <vt:lpstr>11_Office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</dc:creator>
  <cp:lastModifiedBy>Martin Koenen</cp:lastModifiedBy>
  <cp:revision>1240</cp:revision>
  <dcterms:created xsi:type="dcterms:W3CDTF">2017-01-24T04:59:05Z</dcterms:created>
  <dcterms:modified xsi:type="dcterms:W3CDTF">2017-09-18T21:54:57Z</dcterms:modified>
</cp:coreProperties>
</file>